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57" r:id="rId3"/>
    <p:sldId id="258" r:id="rId4"/>
    <p:sldId id="259" r:id="rId5"/>
    <p:sldId id="260" r:id="rId6"/>
    <p:sldId id="261" r:id="rId7"/>
    <p:sldId id="262" r:id="rId8"/>
    <p:sldId id="263" r:id="rId9"/>
    <p:sldId id="264" r:id="rId10"/>
    <p:sldId id="265" r:id="rId11"/>
    <p:sldId id="270" r:id="rId12"/>
    <p:sldId id="269" r:id="rId13"/>
    <p:sldId id="266" r:id="rId14"/>
    <p:sldId id="267" r:id="rId15"/>
    <p:sldId id="268" r:id="rId16"/>
    <p:sldId id="271" r:id="rId17"/>
    <p:sldId id="272" r:id="rId18"/>
    <p:sldId id="273" r:id="rId19"/>
    <p:sldId id="274"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0" autoAdjust="0"/>
    <p:restoredTop sz="84559" autoAdjust="0"/>
  </p:normalViewPr>
  <p:slideViewPr>
    <p:cSldViewPr snapToGrid="0">
      <p:cViewPr varScale="1">
        <p:scale>
          <a:sx n="93" d="100"/>
          <a:sy n="93" d="100"/>
        </p:scale>
        <p:origin x="1188" y="84"/>
      </p:cViewPr>
      <p:guideLst/>
    </p:cSldViewPr>
  </p:slideViewPr>
  <p:notesTextViewPr>
    <p:cViewPr>
      <p:scale>
        <a:sx n="1" d="1"/>
        <a:sy n="1" d="1"/>
      </p:scale>
      <p:origin x="0" y="0"/>
    </p:cViewPr>
  </p:notesTextViewPr>
  <p:sorterViewPr>
    <p:cViewPr>
      <p:scale>
        <a:sx n="100" d="100"/>
        <a:sy n="100" d="100"/>
      </p:scale>
      <p:origin x="0" y="-160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G:\Research%20Bank\ThinkTank\Publication\Reputation-CEB\Reputation-CEB%20Results%20(N=152).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Pt>
            <c:idx val="0"/>
            <c:invertIfNegative val="0"/>
            <c:bubble3D val="0"/>
            <c:spPr>
              <a:pattFill prst="wdUpDiag">
                <a:fgClr>
                  <a:schemeClr val="accent1"/>
                </a:fgClr>
                <a:bgClr>
                  <a:schemeClr val="bg1"/>
                </a:bgClr>
              </a:pattFill>
              <a:ln>
                <a:solidFill>
                  <a:schemeClr val="accent1"/>
                </a:solidFill>
              </a:ln>
              <a:effectLst/>
            </c:spPr>
            <c:extLst>
              <c:ext xmlns:c16="http://schemas.microsoft.com/office/drawing/2014/chart" uri="{C3380CC4-5D6E-409C-BE32-E72D297353CC}">
                <c16:uniqueId val="{00000001-4307-4801-B830-5C4C3114043F}"/>
              </c:ext>
            </c:extLst>
          </c:dPt>
          <c:dPt>
            <c:idx val="1"/>
            <c:invertIfNegative val="0"/>
            <c:bubble3D val="0"/>
            <c:spPr>
              <a:pattFill prst="narVert">
                <a:fgClr>
                  <a:srgbClr val="C00000"/>
                </a:fgClr>
                <a:bgClr>
                  <a:schemeClr val="bg1"/>
                </a:bgClr>
              </a:pattFill>
              <a:ln>
                <a:solidFill>
                  <a:srgbClr val="C00000"/>
                </a:solidFill>
              </a:ln>
              <a:effectLst/>
            </c:spPr>
            <c:extLst>
              <c:ext xmlns:c16="http://schemas.microsoft.com/office/drawing/2014/chart" uri="{C3380CC4-5D6E-409C-BE32-E72D297353CC}">
                <c16:uniqueId val="{00000003-4307-4801-B830-5C4C3114043F}"/>
              </c:ext>
            </c:extLst>
          </c:dPt>
          <c:dPt>
            <c:idx val="2"/>
            <c:invertIfNegative val="0"/>
            <c:bubble3D val="0"/>
            <c:spPr>
              <a:pattFill prst="wdDnDiag">
                <a:fgClr>
                  <a:schemeClr val="accent4">
                    <a:lumMod val="75000"/>
                  </a:schemeClr>
                </a:fgClr>
                <a:bgClr>
                  <a:schemeClr val="bg1"/>
                </a:bgClr>
              </a:pattFill>
              <a:ln>
                <a:solidFill>
                  <a:schemeClr val="accent4">
                    <a:lumMod val="75000"/>
                  </a:schemeClr>
                </a:solidFill>
              </a:ln>
              <a:effectLst/>
            </c:spPr>
            <c:extLst>
              <c:ext xmlns:c16="http://schemas.microsoft.com/office/drawing/2014/chart" uri="{C3380CC4-5D6E-409C-BE32-E72D297353CC}">
                <c16:uniqueId val="{00000005-4307-4801-B830-5C4C3114043F}"/>
              </c:ext>
            </c:extLst>
          </c:dPt>
          <c:dPt>
            <c:idx val="3"/>
            <c:invertIfNegative val="0"/>
            <c:bubble3D val="0"/>
            <c:spPr>
              <a:pattFill prst="dkUpDiag">
                <a:fgClr>
                  <a:schemeClr val="accent6">
                    <a:lumMod val="50000"/>
                  </a:schemeClr>
                </a:fgClr>
                <a:bgClr>
                  <a:schemeClr val="bg1"/>
                </a:bgClr>
              </a:pattFill>
              <a:ln>
                <a:solidFill>
                  <a:schemeClr val="accent6">
                    <a:lumMod val="50000"/>
                  </a:schemeClr>
                </a:solidFill>
              </a:ln>
              <a:effectLst/>
            </c:spPr>
            <c:extLst>
              <c:ext xmlns:c16="http://schemas.microsoft.com/office/drawing/2014/chart" uri="{C3380CC4-5D6E-409C-BE32-E72D297353CC}">
                <c16:uniqueId val="{00000007-4307-4801-B830-5C4C3114043F}"/>
              </c:ext>
            </c:extLst>
          </c:dPt>
          <c:dPt>
            <c:idx val="4"/>
            <c:invertIfNegative val="0"/>
            <c:bubble3D val="0"/>
            <c:spPr>
              <a:pattFill prst="dkDnDiag">
                <a:fgClr>
                  <a:srgbClr val="7030A0"/>
                </a:fgClr>
                <a:bgClr>
                  <a:schemeClr val="bg1"/>
                </a:bgClr>
              </a:pattFill>
              <a:ln>
                <a:solidFill>
                  <a:srgbClr val="7030A0"/>
                </a:solidFill>
              </a:ln>
              <a:effectLst/>
            </c:spPr>
            <c:extLst>
              <c:ext xmlns:c16="http://schemas.microsoft.com/office/drawing/2014/chart" uri="{C3380CC4-5D6E-409C-BE32-E72D297353CC}">
                <c16:uniqueId val="{00000009-4307-4801-B830-5C4C3114043F}"/>
              </c:ext>
            </c:extLst>
          </c:dPt>
          <c:dLbls>
            <c:spPr>
              <a:noFill/>
              <a:ln>
                <a:noFill/>
              </a:ln>
              <a:effectLst/>
            </c:spPr>
            <c:txPr>
              <a:bodyPr rot="0" spcFirstLastPara="1" vertOverflow="ellipsis" vert="horz" wrap="square" anchor="ctr" anchorCtr="1"/>
              <a:lstStyle/>
              <a:p>
                <a:pPr>
                  <a:defRPr sz="1400" b="1" i="0" u="none" strike="noStrike" kern="1200" baseline="0">
                    <a:solidFill>
                      <a:schemeClr val="tx1">
                        <a:lumMod val="75000"/>
                        <a:lumOff val="25000"/>
                      </a:schemeClr>
                    </a:solidFill>
                    <a:latin typeface="Constantia" panose="02030602050306030303" pitchFamily="18"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'DMN_CBR&amp;CEB(N=152)'!$L$4:$P$4</c:f>
              <c:strCache>
                <c:ptCount val="5"/>
                <c:pt idx="0">
                  <c:v>Customer Orientation</c:v>
                </c:pt>
                <c:pt idx="1">
                  <c:v>Good Employer</c:v>
                </c:pt>
                <c:pt idx="2">
                  <c:v>Product and Service Quality</c:v>
                </c:pt>
                <c:pt idx="3">
                  <c:v>Reliable and Financially Strong Company</c:v>
                </c:pt>
                <c:pt idx="4">
                  <c:v>Social and Environmental Responsibility</c:v>
                </c:pt>
              </c:strCache>
            </c:strRef>
          </c:cat>
          <c:val>
            <c:numRef>
              <c:f>'DMN_CBR&amp;CEB(N=152)'!$L$5:$P$5</c:f>
              <c:numCache>
                <c:formatCode>0.0%</c:formatCode>
                <c:ptCount val="5"/>
                <c:pt idx="0">
                  <c:v>0.11</c:v>
                </c:pt>
                <c:pt idx="1">
                  <c:v>0.21</c:v>
                </c:pt>
                <c:pt idx="2">
                  <c:v>0.28999999999999998</c:v>
                </c:pt>
                <c:pt idx="3">
                  <c:v>0.19</c:v>
                </c:pt>
                <c:pt idx="4">
                  <c:v>0.2</c:v>
                </c:pt>
              </c:numCache>
            </c:numRef>
          </c:val>
          <c:extLst>
            <c:ext xmlns:c16="http://schemas.microsoft.com/office/drawing/2014/chart" uri="{C3380CC4-5D6E-409C-BE32-E72D297353CC}">
              <c16:uniqueId val="{0000000A-4307-4801-B830-5C4C3114043F}"/>
            </c:ext>
          </c:extLst>
        </c:ser>
        <c:dLbls>
          <c:dLblPos val="outEnd"/>
          <c:showLegendKey val="0"/>
          <c:showVal val="1"/>
          <c:showCatName val="0"/>
          <c:showSerName val="0"/>
          <c:showPercent val="0"/>
          <c:showBubbleSize val="0"/>
        </c:dLbls>
        <c:gapWidth val="219"/>
        <c:overlap val="-27"/>
        <c:axId val="125977016"/>
        <c:axId val="126925776"/>
      </c:barChart>
      <c:catAx>
        <c:axId val="125977016"/>
        <c:scaling>
          <c:orientation val="minMax"/>
        </c:scaling>
        <c:delete val="0"/>
        <c:axPos val="b"/>
        <c:title>
          <c:tx>
            <c:rich>
              <a:bodyPr rot="0" spcFirstLastPara="1" vertOverflow="ellipsis" vert="horz" wrap="square" anchor="ctr" anchorCtr="1"/>
              <a:lstStyle/>
              <a:p>
                <a:pPr>
                  <a:defRPr sz="1400" b="1" i="0" u="none" strike="noStrike" kern="1200" baseline="0">
                    <a:solidFill>
                      <a:schemeClr val="tx1">
                        <a:lumMod val="65000"/>
                        <a:lumOff val="35000"/>
                      </a:schemeClr>
                    </a:solidFill>
                    <a:latin typeface="Constantia" panose="02030602050306030303" pitchFamily="18" charset="0"/>
                    <a:ea typeface="+mn-ea"/>
                    <a:cs typeface="+mn-cs"/>
                  </a:defRPr>
                </a:pPr>
                <a:r>
                  <a:rPr lang="en-US"/>
                  <a:t>Customer-based Coporate Reputation (CBR)</a:t>
                </a:r>
              </a:p>
            </c:rich>
          </c:tx>
          <c:layout>
            <c:manualLayout>
              <c:xMode val="edge"/>
              <c:yMode val="edge"/>
              <c:x val="0.311250108784284"/>
              <c:y val="0.93778982074282646"/>
            </c:manualLayout>
          </c:layout>
          <c:overlay val="0"/>
          <c:spPr>
            <a:noFill/>
            <a:ln>
              <a:noFill/>
            </a:ln>
            <a:effectLst/>
          </c:spPr>
          <c:txPr>
            <a:bodyPr rot="0" spcFirstLastPara="1" vertOverflow="ellipsis" vert="horz" wrap="square" anchor="ctr" anchorCtr="1"/>
            <a:lstStyle/>
            <a:p>
              <a:pPr>
                <a:defRPr sz="1400" b="1" i="0" u="none" strike="noStrike" kern="1200" baseline="0">
                  <a:solidFill>
                    <a:schemeClr val="tx1">
                      <a:lumMod val="65000"/>
                      <a:lumOff val="35000"/>
                    </a:schemeClr>
                  </a:solidFill>
                  <a:latin typeface="Constantia" panose="02030602050306030303" pitchFamily="18" charset="0"/>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Constantia" panose="02030602050306030303" pitchFamily="18" charset="0"/>
                <a:ea typeface="+mn-ea"/>
                <a:cs typeface="+mn-cs"/>
              </a:defRPr>
            </a:pPr>
            <a:endParaRPr lang="en-US"/>
          </a:p>
        </c:txPr>
        <c:crossAx val="126925776"/>
        <c:crosses val="autoZero"/>
        <c:auto val="1"/>
        <c:lblAlgn val="ctr"/>
        <c:lblOffset val="100"/>
        <c:noMultiLvlLbl val="0"/>
      </c:catAx>
      <c:valAx>
        <c:axId val="12692577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1" i="0" u="none" strike="noStrike" kern="1200" baseline="0">
                    <a:solidFill>
                      <a:schemeClr val="tx1">
                        <a:lumMod val="65000"/>
                        <a:lumOff val="35000"/>
                      </a:schemeClr>
                    </a:solidFill>
                    <a:latin typeface="Constantia" panose="02030602050306030303" pitchFamily="18" charset="0"/>
                    <a:ea typeface="+mn-ea"/>
                    <a:cs typeface="+mn-cs"/>
                  </a:defRPr>
                </a:pPr>
                <a:r>
                  <a:rPr lang="en-US"/>
                  <a:t>Customer Engagement Behaviros (CEBs)</a:t>
                </a:r>
              </a:p>
            </c:rich>
          </c:tx>
          <c:layout>
            <c:manualLayout>
              <c:xMode val="edge"/>
              <c:yMode val="edge"/>
              <c:x val="1.104828732852183E-3"/>
              <c:y val="1.8627580022766037E-2"/>
            </c:manualLayout>
          </c:layout>
          <c:overlay val="0"/>
          <c:spPr>
            <a:noFill/>
            <a:ln>
              <a:noFill/>
            </a:ln>
            <a:effectLst/>
          </c:spPr>
          <c:txPr>
            <a:bodyPr rot="-5400000" spcFirstLastPara="1" vertOverflow="ellipsis" vert="horz" wrap="square" anchor="ctr" anchorCtr="1"/>
            <a:lstStyle/>
            <a:p>
              <a:pPr>
                <a:defRPr sz="1400" b="1" i="0" u="none" strike="noStrike" kern="1200" baseline="0">
                  <a:solidFill>
                    <a:schemeClr val="tx1">
                      <a:lumMod val="65000"/>
                      <a:lumOff val="35000"/>
                    </a:schemeClr>
                  </a:solidFill>
                  <a:latin typeface="Constantia" panose="02030602050306030303" pitchFamily="18" charset="0"/>
                  <a:ea typeface="+mn-ea"/>
                  <a:cs typeface="+mn-cs"/>
                </a:defRPr>
              </a:pPr>
              <a:endParaRPr lang="en-US"/>
            </a:p>
          </c:txPr>
        </c:title>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Constantia" panose="02030602050306030303" pitchFamily="18" charset="0"/>
                <a:ea typeface="+mn-ea"/>
                <a:cs typeface="+mn-cs"/>
              </a:defRPr>
            </a:pPr>
            <a:endParaRPr lang="en-US"/>
          </a:p>
        </c:txPr>
        <c:crossAx val="125977016"/>
        <c:crosses val="autoZero"/>
        <c:crossBetween val="between"/>
      </c:valAx>
      <c:spPr>
        <a:noFill/>
        <a:ln>
          <a:noFill/>
        </a:ln>
        <a:effectLst/>
      </c:spPr>
    </c:plotArea>
    <c:plotVisOnly val="1"/>
    <c:dispBlanksAs val="gap"/>
    <c:showDLblsOverMax val="0"/>
  </c:chart>
  <c:spPr>
    <a:noFill/>
    <a:ln>
      <a:noFill/>
    </a:ln>
    <a:effectLst/>
  </c:spPr>
  <c:txPr>
    <a:bodyPr/>
    <a:lstStyle/>
    <a:p>
      <a:pPr>
        <a:defRPr sz="1400" b="1">
          <a:latin typeface="Constantia" panose="02030602050306030303" pitchFamily="18"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D85FB34-B1C9-41B1-BF2E-5DDCB8F0FDAB}" type="datetimeFigureOut">
              <a:rPr lang="en-US" smtClean="0"/>
              <a:t>5/17/2019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5B4A3E-1FBA-4DDE-AFE1-8131AF815970}" type="slidenum">
              <a:rPr lang="en-US" smtClean="0"/>
              <a:t>‹#›</a:t>
            </a:fld>
            <a:endParaRPr lang="en-US"/>
          </a:p>
        </p:txBody>
      </p:sp>
    </p:spTree>
    <p:extLst>
      <p:ext uri="{BB962C8B-B14F-4D97-AF65-F5344CB8AC3E}">
        <p14:creationId xmlns:p14="http://schemas.microsoft.com/office/powerpoint/2010/main" val="4141057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D85FB34-B1C9-41B1-BF2E-5DDCB8F0FDAB}" type="datetimeFigureOut">
              <a:rPr lang="en-US" smtClean="0"/>
              <a:t>5/17/2019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5B4A3E-1FBA-4DDE-AFE1-8131AF815970}" type="slidenum">
              <a:rPr lang="en-US" smtClean="0"/>
              <a:t>‹#›</a:t>
            </a:fld>
            <a:endParaRPr lang="en-US"/>
          </a:p>
        </p:txBody>
      </p:sp>
    </p:spTree>
    <p:extLst>
      <p:ext uri="{BB962C8B-B14F-4D97-AF65-F5344CB8AC3E}">
        <p14:creationId xmlns:p14="http://schemas.microsoft.com/office/powerpoint/2010/main" val="25307863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D85FB34-B1C9-41B1-BF2E-5DDCB8F0FDAB}" type="datetimeFigureOut">
              <a:rPr lang="en-US" smtClean="0"/>
              <a:t>5/17/2019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5B4A3E-1FBA-4DDE-AFE1-8131AF815970}" type="slidenum">
              <a:rPr lang="en-US" smtClean="0"/>
              <a:t>‹#›</a:t>
            </a:fld>
            <a:endParaRPr lang="en-US"/>
          </a:p>
        </p:txBody>
      </p:sp>
    </p:spTree>
    <p:extLst>
      <p:ext uri="{BB962C8B-B14F-4D97-AF65-F5344CB8AC3E}">
        <p14:creationId xmlns:p14="http://schemas.microsoft.com/office/powerpoint/2010/main" val="17871880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D85FB34-B1C9-41B1-BF2E-5DDCB8F0FDAB}" type="datetimeFigureOut">
              <a:rPr lang="en-US" smtClean="0"/>
              <a:t>5/17/2019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5B4A3E-1FBA-4DDE-AFE1-8131AF815970}" type="slidenum">
              <a:rPr lang="en-US" smtClean="0"/>
              <a:t>‹#›</a:t>
            </a:fld>
            <a:endParaRPr lang="en-US"/>
          </a:p>
        </p:txBody>
      </p:sp>
    </p:spTree>
    <p:extLst>
      <p:ext uri="{BB962C8B-B14F-4D97-AF65-F5344CB8AC3E}">
        <p14:creationId xmlns:p14="http://schemas.microsoft.com/office/powerpoint/2010/main" val="3554389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D85FB34-B1C9-41B1-BF2E-5DDCB8F0FDAB}" type="datetimeFigureOut">
              <a:rPr lang="en-US" smtClean="0"/>
              <a:t>5/17/2019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5B4A3E-1FBA-4DDE-AFE1-8131AF815970}" type="slidenum">
              <a:rPr lang="en-US" smtClean="0"/>
              <a:t>‹#›</a:t>
            </a:fld>
            <a:endParaRPr lang="en-US"/>
          </a:p>
        </p:txBody>
      </p:sp>
    </p:spTree>
    <p:extLst>
      <p:ext uri="{BB962C8B-B14F-4D97-AF65-F5344CB8AC3E}">
        <p14:creationId xmlns:p14="http://schemas.microsoft.com/office/powerpoint/2010/main" val="7140640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D85FB34-B1C9-41B1-BF2E-5DDCB8F0FDAB}" type="datetimeFigureOut">
              <a:rPr lang="en-US" smtClean="0"/>
              <a:t>5/17/2019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5B4A3E-1FBA-4DDE-AFE1-8131AF815970}" type="slidenum">
              <a:rPr lang="en-US" smtClean="0"/>
              <a:t>‹#›</a:t>
            </a:fld>
            <a:endParaRPr lang="en-US"/>
          </a:p>
        </p:txBody>
      </p:sp>
    </p:spTree>
    <p:extLst>
      <p:ext uri="{BB962C8B-B14F-4D97-AF65-F5344CB8AC3E}">
        <p14:creationId xmlns:p14="http://schemas.microsoft.com/office/powerpoint/2010/main" val="41902263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D85FB34-B1C9-41B1-BF2E-5DDCB8F0FDAB}" type="datetimeFigureOut">
              <a:rPr lang="en-US" smtClean="0"/>
              <a:t>5/17/2019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5B4A3E-1FBA-4DDE-AFE1-8131AF815970}" type="slidenum">
              <a:rPr lang="en-US" smtClean="0"/>
              <a:t>‹#›</a:t>
            </a:fld>
            <a:endParaRPr lang="en-US"/>
          </a:p>
        </p:txBody>
      </p:sp>
    </p:spTree>
    <p:extLst>
      <p:ext uri="{BB962C8B-B14F-4D97-AF65-F5344CB8AC3E}">
        <p14:creationId xmlns:p14="http://schemas.microsoft.com/office/powerpoint/2010/main" val="30080383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D85FB34-B1C9-41B1-BF2E-5DDCB8F0FDAB}" type="datetimeFigureOut">
              <a:rPr lang="en-US" smtClean="0"/>
              <a:t>5/17/2019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5B4A3E-1FBA-4DDE-AFE1-8131AF815970}" type="slidenum">
              <a:rPr lang="en-US" smtClean="0"/>
              <a:t>‹#›</a:t>
            </a:fld>
            <a:endParaRPr lang="en-US"/>
          </a:p>
        </p:txBody>
      </p:sp>
    </p:spTree>
    <p:extLst>
      <p:ext uri="{BB962C8B-B14F-4D97-AF65-F5344CB8AC3E}">
        <p14:creationId xmlns:p14="http://schemas.microsoft.com/office/powerpoint/2010/main" val="37347134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85FB34-B1C9-41B1-BF2E-5DDCB8F0FDAB}" type="datetimeFigureOut">
              <a:rPr lang="en-US" smtClean="0"/>
              <a:t>5/17/2019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5B4A3E-1FBA-4DDE-AFE1-8131AF815970}" type="slidenum">
              <a:rPr lang="en-US" smtClean="0"/>
              <a:t>‹#›</a:t>
            </a:fld>
            <a:endParaRPr lang="en-US"/>
          </a:p>
        </p:txBody>
      </p:sp>
    </p:spTree>
    <p:extLst>
      <p:ext uri="{BB962C8B-B14F-4D97-AF65-F5344CB8AC3E}">
        <p14:creationId xmlns:p14="http://schemas.microsoft.com/office/powerpoint/2010/main" val="41368387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D85FB34-B1C9-41B1-BF2E-5DDCB8F0FDAB}" type="datetimeFigureOut">
              <a:rPr lang="en-US" smtClean="0"/>
              <a:t>5/17/2019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5B4A3E-1FBA-4DDE-AFE1-8131AF815970}" type="slidenum">
              <a:rPr lang="en-US" smtClean="0"/>
              <a:t>‹#›</a:t>
            </a:fld>
            <a:endParaRPr lang="en-US"/>
          </a:p>
        </p:txBody>
      </p:sp>
    </p:spTree>
    <p:extLst>
      <p:ext uri="{BB962C8B-B14F-4D97-AF65-F5344CB8AC3E}">
        <p14:creationId xmlns:p14="http://schemas.microsoft.com/office/powerpoint/2010/main" val="20905337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D85FB34-B1C9-41B1-BF2E-5DDCB8F0FDAB}" type="datetimeFigureOut">
              <a:rPr lang="en-US" smtClean="0"/>
              <a:t>5/17/2019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5B4A3E-1FBA-4DDE-AFE1-8131AF815970}" type="slidenum">
              <a:rPr lang="en-US" smtClean="0"/>
              <a:t>‹#›</a:t>
            </a:fld>
            <a:endParaRPr lang="en-US"/>
          </a:p>
        </p:txBody>
      </p:sp>
    </p:spTree>
    <p:extLst>
      <p:ext uri="{BB962C8B-B14F-4D97-AF65-F5344CB8AC3E}">
        <p14:creationId xmlns:p14="http://schemas.microsoft.com/office/powerpoint/2010/main" val="3140399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85FB34-B1C9-41B1-BF2E-5DDCB8F0FDAB}" type="datetimeFigureOut">
              <a:rPr lang="en-US" smtClean="0"/>
              <a:t>5/17/2019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5B4A3E-1FBA-4DDE-AFE1-8131AF815970}" type="slidenum">
              <a:rPr lang="en-US" smtClean="0"/>
              <a:t>‹#›</a:t>
            </a:fld>
            <a:endParaRPr lang="en-US"/>
          </a:p>
        </p:txBody>
      </p:sp>
    </p:spTree>
    <p:extLst>
      <p:ext uri="{BB962C8B-B14F-4D97-AF65-F5344CB8AC3E}">
        <p14:creationId xmlns:p14="http://schemas.microsoft.com/office/powerpoint/2010/main" val="3343967383"/>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36466" y="919019"/>
            <a:ext cx="9811204" cy="1477328"/>
          </a:xfrm>
          <a:prstGeom prst="rect">
            <a:avLst/>
          </a:prstGeom>
          <a:noFill/>
        </p:spPr>
        <p:txBody>
          <a:bodyPr wrap="square" rtlCol="0">
            <a:spAutoFit/>
          </a:bodyPr>
          <a:lstStyle/>
          <a:p>
            <a:pPr algn="ctr"/>
            <a:r>
              <a:rPr lang="en-US" sz="3000" b="1" dirty="0">
                <a:latin typeface="Constantia" panose="02030602050306030303" pitchFamily="18" charset="0"/>
              </a:rPr>
              <a:t>The more reputable, the more engaged: Exploring customer identification and brand love as mediators and comparing the product to service industries</a:t>
            </a:r>
          </a:p>
        </p:txBody>
      </p:sp>
      <p:sp>
        <p:nvSpPr>
          <p:cNvPr id="5" name="TextBox 4"/>
          <p:cNvSpPr txBox="1"/>
          <p:nvPr/>
        </p:nvSpPr>
        <p:spPr>
          <a:xfrm>
            <a:off x="2498768" y="3320145"/>
            <a:ext cx="7086601" cy="2308324"/>
          </a:xfrm>
          <a:prstGeom prst="rect">
            <a:avLst/>
          </a:prstGeom>
          <a:noFill/>
        </p:spPr>
        <p:txBody>
          <a:bodyPr wrap="square" rtlCol="0">
            <a:spAutoFit/>
          </a:bodyPr>
          <a:lstStyle/>
          <a:p>
            <a:pPr algn="ctr"/>
            <a:r>
              <a:rPr lang="en-US" dirty="0">
                <a:latin typeface="Constantia" panose="02030602050306030303" pitchFamily="18" charset="0"/>
              </a:rPr>
              <a:t>Laee Choi, Ph.D.</a:t>
            </a:r>
          </a:p>
          <a:p>
            <a:pPr algn="ctr"/>
            <a:r>
              <a:rPr lang="en-US" dirty="0">
                <a:latin typeface="Constantia" panose="02030602050306030303" pitchFamily="18" charset="0"/>
              </a:rPr>
              <a:t>Colorado State University-Pueblo, USA</a:t>
            </a:r>
          </a:p>
          <a:p>
            <a:pPr algn="ctr"/>
            <a:endParaRPr lang="en-US" dirty="0">
              <a:latin typeface="Constantia" panose="02030602050306030303" pitchFamily="18" charset="0"/>
            </a:endParaRPr>
          </a:p>
          <a:p>
            <a:pPr algn="ctr"/>
            <a:r>
              <a:rPr lang="en-US" dirty="0">
                <a:latin typeface="Constantia" panose="02030602050306030303" pitchFamily="18" charset="0"/>
              </a:rPr>
              <a:t> MiRan Kim, Ph.D.</a:t>
            </a:r>
          </a:p>
          <a:p>
            <a:pPr algn="ctr"/>
            <a:r>
              <a:rPr lang="en-US" dirty="0">
                <a:latin typeface="Constantia" panose="02030602050306030303" pitchFamily="18" charset="0"/>
              </a:rPr>
              <a:t>Michigan State University, USA</a:t>
            </a:r>
          </a:p>
          <a:p>
            <a:pPr algn="ctr"/>
            <a:endParaRPr lang="en-US" dirty="0">
              <a:latin typeface="Constantia" panose="02030602050306030303" pitchFamily="18" charset="0"/>
            </a:endParaRPr>
          </a:p>
          <a:p>
            <a:pPr algn="ctr"/>
            <a:r>
              <a:rPr lang="en-US" dirty="0">
                <a:latin typeface="Constantia" panose="02030602050306030303" pitchFamily="18" charset="0"/>
              </a:rPr>
              <a:t>He-</a:t>
            </a:r>
            <a:r>
              <a:rPr lang="en-US" dirty="0" err="1">
                <a:latin typeface="Constantia" panose="02030602050306030303" pitchFamily="18" charset="0"/>
              </a:rPr>
              <a:t>Boong</a:t>
            </a:r>
            <a:r>
              <a:rPr lang="en-US" dirty="0">
                <a:latin typeface="Constantia" panose="02030602050306030303" pitchFamily="18" charset="0"/>
              </a:rPr>
              <a:t> Kwon, Ph.D. </a:t>
            </a:r>
          </a:p>
          <a:p>
            <a:pPr algn="ctr"/>
            <a:r>
              <a:rPr lang="en-US" dirty="0">
                <a:latin typeface="Constantia" panose="02030602050306030303" pitchFamily="18" charset="0"/>
              </a:rPr>
              <a:t>Colorado State University-Pueblo, USA</a:t>
            </a:r>
          </a:p>
        </p:txBody>
      </p:sp>
      <p:pic>
        <p:nvPicPr>
          <p:cNvPr id="7" name="Picture 6"/>
          <p:cNvPicPr>
            <a:picLocks noChangeAspect="1"/>
          </p:cNvPicPr>
          <p:nvPr/>
        </p:nvPicPr>
        <p:blipFill>
          <a:blip r:embed="rId2"/>
          <a:stretch>
            <a:fillRect/>
          </a:stretch>
        </p:blipFill>
        <p:spPr>
          <a:xfrm>
            <a:off x="870419" y="5250536"/>
            <a:ext cx="1916512" cy="1153886"/>
          </a:xfrm>
          <a:prstGeom prst="rect">
            <a:avLst/>
          </a:prstGeom>
        </p:spPr>
      </p:pic>
      <p:pic>
        <p:nvPicPr>
          <p:cNvPr id="9" name="Picture 8"/>
          <p:cNvPicPr>
            <a:picLocks noChangeAspect="1"/>
          </p:cNvPicPr>
          <p:nvPr/>
        </p:nvPicPr>
        <p:blipFill>
          <a:blip r:embed="rId3"/>
          <a:stretch>
            <a:fillRect/>
          </a:stretch>
        </p:blipFill>
        <p:spPr>
          <a:xfrm>
            <a:off x="9608755" y="5024997"/>
            <a:ext cx="1604963" cy="1604963"/>
          </a:xfrm>
          <a:prstGeom prst="rect">
            <a:avLst/>
          </a:prstGeom>
        </p:spPr>
      </p:pic>
      <p:sp>
        <p:nvSpPr>
          <p:cNvPr id="10" name="TextBox 9"/>
          <p:cNvSpPr txBox="1"/>
          <p:nvPr/>
        </p:nvSpPr>
        <p:spPr>
          <a:xfrm>
            <a:off x="3607443" y="6461083"/>
            <a:ext cx="5729468" cy="307777"/>
          </a:xfrm>
          <a:prstGeom prst="rect">
            <a:avLst/>
          </a:prstGeom>
          <a:noFill/>
        </p:spPr>
        <p:txBody>
          <a:bodyPr wrap="square" rtlCol="0">
            <a:spAutoFit/>
          </a:bodyPr>
          <a:lstStyle/>
          <a:p>
            <a:r>
              <a:rPr lang="en-GB" sz="1400" b="1" dirty="0">
                <a:effectLst>
                  <a:outerShdw blurRad="38100" dist="38100" dir="2700000" algn="tl">
                    <a:srgbClr val="000000">
                      <a:alpha val="43137"/>
                    </a:srgbClr>
                  </a:outerShdw>
                </a:effectLst>
                <a:latin typeface="Constantia" panose="02030602050306030303" pitchFamily="18" charset="0"/>
              </a:rPr>
              <a:t>6th International Consumer Brand Relationships Conference</a:t>
            </a:r>
            <a:endParaRPr lang="en-US" sz="1400" b="1" dirty="0">
              <a:effectLst>
                <a:outerShdw blurRad="38100" dist="38100" dir="2700000" algn="tl">
                  <a:srgbClr val="000000">
                    <a:alpha val="43137"/>
                  </a:srgbClr>
                </a:outerShdw>
              </a:effectLst>
              <a:latin typeface="Constantia" panose="02030602050306030303" pitchFamily="18" charset="0"/>
            </a:endParaRPr>
          </a:p>
        </p:txBody>
      </p:sp>
    </p:spTree>
    <p:extLst>
      <p:ext uri="{BB962C8B-B14F-4D97-AF65-F5344CB8AC3E}">
        <p14:creationId xmlns:p14="http://schemas.microsoft.com/office/powerpoint/2010/main" val="3654067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7829" y="284107"/>
            <a:ext cx="7886700" cy="989110"/>
          </a:xfrm>
        </p:spPr>
        <p:txBody>
          <a:bodyPr>
            <a:normAutofit/>
          </a:bodyPr>
          <a:lstStyle/>
          <a:p>
            <a:r>
              <a:rPr lang="en-US" sz="2600" b="1" dirty="0">
                <a:effectLst>
                  <a:outerShdw blurRad="38100" dist="38100" dir="2700000" algn="tl">
                    <a:srgbClr val="000000">
                      <a:alpha val="43137"/>
                    </a:srgbClr>
                  </a:outerShdw>
                </a:effectLst>
                <a:latin typeface="Constantia" panose="02030602050306030303" pitchFamily="18" charset="0"/>
              </a:rPr>
              <a:t>Research Method</a:t>
            </a:r>
          </a:p>
        </p:txBody>
      </p:sp>
      <p:sp>
        <p:nvSpPr>
          <p:cNvPr id="3" name="Content Placeholder 2"/>
          <p:cNvSpPr>
            <a:spLocks noGrp="1"/>
          </p:cNvSpPr>
          <p:nvPr>
            <p:ph idx="1"/>
          </p:nvPr>
        </p:nvSpPr>
        <p:spPr>
          <a:xfrm>
            <a:off x="587829" y="1273217"/>
            <a:ext cx="11077301" cy="5266481"/>
          </a:xfrm>
        </p:spPr>
        <p:txBody>
          <a:bodyPr>
            <a:normAutofit fontScale="92500" lnSpcReduction="20000"/>
          </a:bodyPr>
          <a:lstStyle/>
          <a:p>
            <a:pPr>
              <a:lnSpc>
                <a:spcPct val="110000"/>
              </a:lnSpc>
              <a:spcBef>
                <a:spcPts val="0"/>
              </a:spcBef>
              <a:spcAft>
                <a:spcPts val="600"/>
              </a:spcAft>
            </a:pPr>
            <a:r>
              <a:rPr lang="en-US" b="1" dirty="0">
                <a:latin typeface="Constantia" panose="02030602050306030303" pitchFamily="18" charset="0"/>
              </a:rPr>
              <a:t>Data collection</a:t>
            </a:r>
            <a:r>
              <a:rPr lang="en-US" dirty="0">
                <a:latin typeface="Constantia" panose="02030602050306030303" pitchFamily="18" charset="0"/>
              </a:rPr>
              <a:t>: Web-based online survey via snowball sampling  </a:t>
            </a:r>
          </a:p>
          <a:p>
            <a:pPr>
              <a:lnSpc>
                <a:spcPct val="110000"/>
              </a:lnSpc>
              <a:spcBef>
                <a:spcPts val="0"/>
              </a:spcBef>
              <a:spcAft>
                <a:spcPts val="600"/>
              </a:spcAft>
            </a:pPr>
            <a:r>
              <a:rPr lang="en-US" b="1" dirty="0">
                <a:latin typeface="Constantia" panose="02030602050306030303" pitchFamily="18" charset="0"/>
              </a:rPr>
              <a:t>Sample size and profiles</a:t>
            </a:r>
            <a:r>
              <a:rPr lang="en-US" dirty="0">
                <a:latin typeface="Constantia" panose="02030602050306030303" pitchFamily="18" charset="0"/>
              </a:rPr>
              <a:t>: a total of 152 U.S. customers </a:t>
            </a:r>
          </a:p>
          <a:p>
            <a:pPr lvl="1">
              <a:lnSpc>
                <a:spcPct val="110000"/>
              </a:lnSpc>
              <a:spcBef>
                <a:spcPts val="0"/>
              </a:spcBef>
              <a:spcAft>
                <a:spcPts val="600"/>
              </a:spcAft>
              <a:buFont typeface="Courier New" panose="02070309020205020404" pitchFamily="49" charset="0"/>
              <a:buChar char="o"/>
            </a:pPr>
            <a:r>
              <a:rPr lang="en-US" dirty="0">
                <a:latin typeface="Constantia" panose="02030602050306030303" pitchFamily="18" charset="0"/>
              </a:rPr>
              <a:t> Female (64%), 20 – 30 years old (76.8%), Caucasian (64.2%), $89,999 and below (57.6%) </a:t>
            </a:r>
          </a:p>
          <a:p>
            <a:pPr>
              <a:lnSpc>
                <a:spcPct val="110000"/>
              </a:lnSpc>
              <a:spcBef>
                <a:spcPts val="0"/>
              </a:spcBef>
              <a:spcAft>
                <a:spcPts val="600"/>
              </a:spcAft>
            </a:pPr>
            <a:r>
              <a:rPr lang="en-US" b="1" dirty="0">
                <a:latin typeface="Constantia" panose="02030602050306030303" pitchFamily="18" charset="0"/>
              </a:rPr>
              <a:t>Measurement</a:t>
            </a:r>
          </a:p>
          <a:p>
            <a:pPr lvl="1">
              <a:lnSpc>
                <a:spcPct val="110000"/>
              </a:lnSpc>
              <a:spcBef>
                <a:spcPts val="0"/>
              </a:spcBef>
              <a:spcAft>
                <a:spcPts val="600"/>
              </a:spcAft>
              <a:buFont typeface="Courier New" panose="02070309020205020404" pitchFamily="49" charset="0"/>
              <a:buChar char="o"/>
            </a:pPr>
            <a:r>
              <a:rPr lang="en-US" dirty="0">
                <a:latin typeface="Constantia" panose="02030602050306030303" pitchFamily="18" charset="0"/>
              </a:rPr>
              <a:t> 10 retail firms (5 product and 5 service retailers) from the </a:t>
            </a:r>
            <a:r>
              <a:rPr lang="en-US" i="1" dirty="0">
                <a:latin typeface="Constantia" panose="02030602050306030303" pitchFamily="18" charset="0"/>
              </a:rPr>
              <a:t>Fortune</a:t>
            </a:r>
            <a:r>
              <a:rPr lang="en-US" dirty="0">
                <a:latin typeface="Constantia" panose="02030602050306030303" pitchFamily="18" charset="0"/>
              </a:rPr>
              <a:t> 500 companies</a:t>
            </a:r>
          </a:p>
          <a:p>
            <a:pPr lvl="1">
              <a:lnSpc>
                <a:spcPct val="110000"/>
              </a:lnSpc>
              <a:spcBef>
                <a:spcPts val="0"/>
              </a:spcBef>
              <a:spcAft>
                <a:spcPts val="600"/>
              </a:spcAft>
              <a:buFont typeface="Courier New" panose="02070309020205020404" pitchFamily="49" charset="0"/>
              <a:buChar char="o"/>
            </a:pPr>
            <a:r>
              <a:rPr lang="en-US" b="1" dirty="0">
                <a:solidFill>
                  <a:srgbClr val="C00000"/>
                </a:solidFill>
                <a:latin typeface="Constantia" panose="02030602050306030303" pitchFamily="18" charset="0"/>
              </a:rPr>
              <a:t> Corporate Reputation</a:t>
            </a:r>
            <a:r>
              <a:rPr lang="en-US" dirty="0">
                <a:latin typeface="Constantia" panose="02030602050306030303" pitchFamily="18" charset="0"/>
              </a:rPr>
              <a:t>: Customer-based corporate reputation (CBR) scale </a:t>
            </a:r>
            <a:r>
              <a:rPr lang="en-US" sz="1600" dirty="0">
                <a:latin typeface="Constantia" panose="02030602050306030303" pitchFamily="18" charset="0"/>
              </a:rPr>
              <a:t>(Walsh et al. 2009)</a:t>
            </a:r>
            <a:endParaRPr lang="en-US" dirty="0">
              <a:latin typeface="Constantia" panose="02030602050306030303" pitchFamily="18" charset="0"/>
            </a:endParaRPr>
          </a:p>
          <a:p>
            <a:pPr lvl="2">
              <a:lnSpc>
                <a:spcPct val="110000"/>
              </a:lnSpc>
              <a:spcBef>
                <a:spcPts val="0"/>
              </a:spcBef>
              <a:spcAft>
                <a:spcPts val="600"/>
              </a:spcAft>
            </a:pPr>
            <a:r>
              <a:rPr lang="en-US" sz="1900" i="1" dirty="0">
                <a:latin typeface="Constantia" panose="02030602050306030303" pitchFamily="18" charset="0"/>
              </a:rPr>
              <a:t>Customer orientation </a:t>
            </a:r>
            <a:r>
              <a:rPr lang="en-US" sz="1900" dirty="0">
                <a:latin typeface="Constantia" panose="02030602050306030303" pitchFamily="18" charset="0"/>
              </a:rPr>
              <a:t>(3 items), </a:t>
            </a:r>
            <a:r>
              <a:rPr lang="en-US" sz="1900" i="1" dirty="0">
                <a:latin typeface="Constantia" panose="02030602050306030303" pitchFamily="18" charset="0"/>
              </a:rPr>
              <a:t>Good employer </a:t>
            </a:r>
            <a:r>
              <a:rPr lang="en-US" sz="1900" dirty="0">
                <a:latin typeface="Constantia" panose="02030602050306030303" pitchFamily="18" charset="0"/>
              </a:rPr>
              <a:t>(3 items), </a:t>
            </a:r>
            <a:r>
              <a:rPr lang="en-US" sz="1900" i="1" dirty="0">
                <a:latin typeface="Constantia" panose="02030602050306030303" pitchFamily="18" charset="0"/>
              </a:rPr>
              <a:t>Product and service quality </a:t>
            </a:r>
            <a:r>
              <a:rPr lang="en-US" sz="1900" dirty="0">
                <a:latin typeface="Constantia" panose="02030602050306030303" pitchFamily="18" charset="0"/>
              </a:rPr>
              <a:t>(3 items), </a:t>
            </a:r>
            <a:r>
              <a:rPr lang="en-US" sz="1900" i="1" dirty="0">
                <a:latin typeface="Constantia" panose="02030602050306030303" pitchFamily="18" charset="0"/>
              </a:rPr>
              <a:t>Reliable and financially strong company </a:t>
            </a:r>
            <a:r>
              <a:rPr lang="en-US" sz="1900" dirty="0">
                <a:latin typeface="Constantia" panose="02030602050306030303" pitchFamily="18" charset="0"/>
              </a:rPr>
              <a:t>(3 items), </a:t>
            </a:r>
            <a:r>
              <a:rPr lang="en-US" sz="1900" i="1" dirty="0">
                <a:latin typeface="Constantia" panose="02030602050306030303" pitchFamily="18" charset="0"/>
              </a:rPr>
              <a:t>social and environmental responsibility</a:t>
            </a:r>
            <a:r>
              <a:rPr lang="en-US" sz="1900" dirty="0">
                <a:latin typeface="Constantia" panose="02030602050306030303" pitchFamily="18" charset="0"/>
              </a:rPr>
              <a:t> (3 items)</a:t>
            </a:r>
          </a:p>
          <a:p>
            <a:pPr lvl="1">
              <a:lnSpc>
                <a:spcPct val="110000"/>
              </a:lnSpc>
              <a:spcBef>
                <a:spcPts val="0"/>
              </a:spcBef>
              <a:spcAft>
                <a:spcPts val="600"/>
              </a:spcAft>
              <a:buFont typeface="Courier New" panose="02070309020205020404" pitchFamily="49" charset="0"/>
              <a:buChar char="o"/>
            </a:pPr>
            <a:r>
              <a:rPr lang="en-US" b="1" dirty="0">
                <a:solidFill>
                  <a:schemeClr val="accent6">
                    <a:lumMod val="50000"/>
                  </a:schemeClr>
                </a:solidFill>
                <a:latin typeface="Constantia" panose="02030602050306030303" pitchFamily="18" charset="0"/>
              </a:rPr>
              <a:t> Customer Identification</a:t>
            </a:r>
            <a:r>
              <a:rPr lang="en-US" dirty="0">
                <a:latin typeface="Constantia" panose="02030602050306030303" pitchFamily="18" charset="0"/>
              </a:rPr>
              <a:t>: 3 items </a:t>
            </a:r>
            <a:r>
              <a:rPr lang="en-US" sz="1600" dirty="0">
                <a:latin typeface="Constantia" panose="02030602050306030303" pitchFamily="18" charset="0"/>
              </a:rPr>
              <a:t>(</a:t>
            </a:r>
            <a:r>
              <a:rPr lang="en-US" sz="1600" dirty="0" err="1">
                <a:latin typeface="Constantia" panose="02030602050306030303" pitchFamily="18" charset="0"/>
              </a:rPr>
              <a:t>Tuškej</a:t>
            </a:r>
            <a:r>
              <a:rPr lang="en-US" sz="1600" dirty="0">
                <a:latin typeface="Constantia" panose="02030602050306030303" pitchFamily="18" charset="0"/>
              </a:rPr>
              <a:t> et al. 2013)</a:t>
            </a:r>
          </a:p>
          <a:p>
            <a:pPr lvl="1">
              <a:lnSpc>
                <a:spcPct val="110000"/>
              </a:lnSpc>
              <a:spcBef>
                <a:spcPts val="0"/>
              </a:spcBef>
              <a:spcAft>
                <a:spcPts val="600"/>
              </a:spcAft>
              <a:buFont typeface="Courier New" panose="02070309020205020404" pitchFamily="49" charset="0"/>
              <a:buChar char="o"/>
            </a:pPr>
            <a:r>
              <a:rPr lang="en-US" b="1" dirty="0">
                <a:solidFill>
                  <a:schemeClr val="accent6">
                    <a:lumMod val="50000"/>
                  </a:schemeClr>
                </a:solidFill>
                <a:latin typeface="Constantia" panose="02030602050306030303" pitchFamily="18" charset="0"/>
              </a:rPr>
              <a:t> Brand Love</a:t>
            </a:r>
            <a:r>
              <a:rPr lang="en-US" dirty="0">
                <a:latin typeface="Constantia" panose="02030602050306030303" pitchFamily="18" charset="0"/>
              </a:rPr>
              <a:t>: 10 items </a:t>
            </a:r>
            <a:r>
              <a:rPr lang="en-US" sz="1600" dirty="0">
                <a:latin typeface="Constantia" panose="02030602050306030303" pitchFamily="18" charset="0"/>
              </a:rPr>
              <a:t>(Carroll and </a:t>
            </a:r>
            <a:r>
              <a:rPr lang="en-US" sz="1600" dirty="0" err="1">
                <a:latin typeface="Constantia" panose="02030602050306030303" pitchFamily="18" charset="0"/>
              </a:rPr>
              <a:t>Ahuvia</a:t>
            </a:r>
            <a:r>
              <a:rPr lang="en-US" sz="1600" dirty="0">
                <a:latin typeface="Constantia" panose="02030602050306030303" pitchFamily="18" charset="0"/>
              </a:rPr>
              <a:t> 2006)</a:t>
            </a:r>
          </a:p>
          <a:p>
            <a:pPr lvl="1">
              <a:lnSpc>
                <a:spcPct val="110000"/>
              </a:lnSpc>
              <a:spcBef>
                <a:spcPts val="0"/>
              </a:spcBef>
              <a:spcAft>
                <a:spcPts val="600"/>
              </a:spcAft>
              <a:buFont typeface="Courier New" panose="02070309020205020404" pitchFamily="49" charset="0"/>
              <a:buChar char="o"/>
            </a:pPr>
            <a:r>
              <a:rPr lang="en-US" b="1" dirty="0">
                <a:solidFill>
                  <a:srgbClr val="0070C0"/>
                </a:solidFill>
                <a:latin typeface="Constantia" panose="02030602050306030303" pitchFamily="18" charset="0"/>
              </a:rPr>
              <a:t> CEBs</a:t>
            </a:r>
            <a:r>
              <a:rPr lang="en-US" dirty="0">
                <a:latin typeface="Constantia" panose="02030602050306030303" pitchFamily="18" charset="0"/>
              </a:rPr>
              <a:t>: </a:t>
            </a:r>
            <a:r>
              <a:rPr lang="en-US" sz="1600" dirty="0">
                <a:latin typeface="Constantia" panose="02030602050306030303" pitchFamily="18" charset="0"/>
              </a:rPr>
              <a:t>Kumar and </a:t>
            </a:r>
            <a:r>
              <a:rPr lang="en-US" sz="1600" dirty="0" err="1">
                <a:latin typeface="Constantia" panose="02030602050306030303" pitchFamily="18" charset="0"/>
              </a:rPr>
              <a:t>Pansari</a:t>
            </a:r>
            <a:r>
              <a:rPr lang="en-US" sz="1600" dirty="0">
                <a:latin typeface="Constantia" panose="02030602050306030303" pitchFamily="18" charset="0"/>
              </a:rPr>
              <a:t> (2016)</a:t>
            </a:r>
          </a:p>
          <a:p>
            <a:pPr lvl="2">
              <a:lnSpc>
                <a:spcPct val="110000"/>
              </a:lnSpc>
              <a:spcBef>
                <a:spcPts val="0"/>
              </a:spcBef>
              <a:spcAft>
                <a:spcPts val="600"/>
              </a:spcAft>
            </a:pPr>
            <a:r>
              <a:rPr lang="en-US" sz="1900" i="1" dirty="0">
                <a:latin typeface="Constantia" panose="02030602050306030303" pitchFamily="18" charset="0"/>
              </a:rPr>
              <a:t>Purchase</a:t>
            </a:r>
            <a:r>
              <a:rPr lang="en-US" sz="1900" dirty="0">
                <a:latin typeface="Constantia" panose="02030602050306030303" pitchFamily="18" charset="0"/>
              </a:rPr>
              <a:t> (3 items), </a:t>
            </a:r>
            <a:r>
              <a:rPr lang="en-US" sz="1900" i="1" dirty="0">
                <a:latin typeface="Constantia" panose="02030602050306030303" pitchFamily="18" charset="0"/>
              </a:rPr>
              <a:t>Referrals</a:t>
            </a:r>
            <a:r>
              <a:rPr lang="en-US" sz="1900" dirty="0">
                <a:latin typeface="Constantia" panose="02030602050306030303" pitchFamily="18" charset="0"/>
              </a:rPr>
              <a:t> (4 items), </a:t>
            </a:r>
            <a:r>
              <a:rPr lang="en-US" sz="1900" i="1" dirty="0">
                <a:latin typeface="Constantia" panose="02030602050306030303" pitchFamily="18" charset="0"/>
              </a:rPr>
              <a:t>Influence</a:t>
            </a:r>
            <a:r>
              <a:rPr lang="en-US" sz="1900" dirty="0">
                <a:latin typeface="Constantia" panose="02030602050306030303" pitchFamily="18" charset="0"/>
              </a:rPr>
              <a:t> (3 items), </a:t>
            </a:r>
            <a:r>
              <a:rPr lang="en-US" sz="1900" i="1" dirty="0">
                <a:latin typeface="Constantia" panose="02030602050306030303" pitchFamily="18" charset="0"/>
              </a:rPr>
              <a:t>Knowledge/Feedback</a:t>
            </a:r>
            <a:r>
              <a:rPr lang="en-US" sz="1900" dirty="0">
                <a:latin typeface="Constantia" panose="02030602050306030303" pitchFamily="18" charset="0"/>
              </a:rPr>
              <a:t> (3 items)</a:t>
            </a:r>
          </a:p>
        </p:txBody>
      </p:sp>
    </p:spTree>
    <p:extLst>
      <p:ext uri="{BB962C8B-B14F-4D97-AF65-F5344CB8AC3E}">
        <p14:creationId xmlns:p14="http://schemas.microsoft.com/office/powerpoint/2010/main" val="18467333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4765" y="173648"/>
            <a:ext cx="7886700" cy="1081707"/>
          </a:xfrm>
        </p:spPr>
        <p:txBody>
          <a:bodyPr>
            <a:normAutofit/>
          </a:bodyPr>
          <a:lstStyle/>
          <a:p>
            <a:r>
              <a:rPr lang="en-US" sz="2600" b="1" dirty="0">
                <a:latin typeface="Constantia" panose="02030602050306030303" pitchFamily="18" charset="0"/>
              </a:rPr>
              <a:t>Data Analysis and Results</a:t>
            </a:r>
          </a:p>
        </p:txBody>
      </p:sp>
      <p:sp>
        <p:nvSpPr>
          <p:cNvPr id="6" name="Content Placeholder 5"/>
          <p:cNvSpPr>
            <a:spLocks noGrp="1"/>
          </p:cNvSpPr>
          <p:nvPr>
            <p:ph idx="1"/>
          </p:nvPr>
        </p:nvSpPr>
        <p:spPr>
          <a:xfrm>
            <a:off x="574765" y="1102696"/>
            <a:ext cx="11351624" cy="2985977"/>
          </a:xfrm>
        </p:spPr>
        <p:txBody>
          <a:bodyPr/>
          <a:lstStyle/>
          <a:p>
            <a:pPr>
              <a:lnSpc>
                <a:spcPct val="100000"/>
              </a:lnSpc>
              <a:spcBef>
                <a:spcPts val="0"/>
              </a:spcBef>
              <a:spcAft>
                <a:spcPts val="600"/>
              </a:spcAft>
            </a:pPr>
            <a:r>
              <a:rPr lang="en-US" sz="2600" b="1" dirty="0">
                <a:solidFill>
                  <a:srgbClr val="0070C0"/>
                </a:solidFill>
                <a:latin typeface="Constantia" panose="02030602050306030303" pitchFamily="18" charset="0"/>
              </a:rPr>
              <a:t>Measurement model testing </a:t>
            </a:r>
          </a:p>
          <a:p>
            <a:pPr lvl="1">
              <a:lnSpc>
                <a:spcPct val="100000"/>
              </a:lnSpc>
              <a:spcBef>
                <a:spcPts val="0"/>
              </a:spcBef>
              <a:spcAft>
                <a:spcPts val="600"/>
              </a:spcAft>
              <a:buFont typeface="Courier New" panose="02070309020205020404" pitchFamily="49" charset="0"/>
              <a:buChar char="o"/>
            </a:pPr>
            <a:r>
              <a:rPr lang="en-US" dirty="0">
                <a:latin typeface="Constantia" panose="02030602050306030303" pitchFamily="18" charset="0"/>
              </a:rPr>
              <a:t> </a:t>
            </a:r>
            <a:r>
              <a:rPr lang="en-US" sz="2200" dirty="0">
                <a:latin typeface="Constantia" panose="02030602050306030303" pitchFamily="18" charset="0"/>
              </a:rPr>
              <a:t>CFA (AMOS 22) confirmed validity and reliability </a:t>
            </a:r>
          </a:p>
          <a:p>
            <a:pPr lvl="1">
              <a:lnSpc>
                <a:spcPct val="100000"/>
              </a:lnSpc>
              <a:spcBef>
                <a:spcPts val="0"/>
              </a:spcBef>
              <a:spcAft>
                <a:spcPts val="600"/>
              </a:spcAft>
              <a:buFont typeface="Courier New" panose="02070309020205020404" pitchFamily="49" charset="0"/>
              <a:buChar char="o"/>
            </a:pPr>
            <a:r>
              <a:rPr lang="en-US" dirty="0">
                <a:latin typeface="Constantia" panose="02030602050306030303" pitchFamily="18" charset="0"/>
              </a:rPr>
              <a:t> </a:t>
            </a:r>
            <a:r>
              <a:rPr lang="en-US" sz="2200" dirty="0">
                <a:latin typeface="Constantia" panose="02030602050306030303" pitchFamily="18" charset="0"/>
              </a:rPr>
              <a:t>Model fit: </a:t>
            </a:r>
            <a:r>
              <a:rPr lang="el-GR" sz="2200" dirty="0">
                <a:latin typeface="Constantia" panose="02030602050306030303" pitchFamily="18" charset="0"/>
              </a:rPr>
              <a:t>Χ</a:t>
            </a:r>
            <a:r>
              <a:rPr lang="el-GR" sz="2200" baseline="30000" dirty="0">
                <a:latin typeface="Constantia" panose="02030602050306030303" pitchFamily="18" charset="0"/>
              </a:rPr>
              <a:t>2</a:t>
            </a:r>
            <a:r>
              <a:rPr lang="el-GR" sz="2200" baseline="-25000" dirty="0">
                <a:latin typeface="Constantia" panose="02030602050306030303" pitchFamily="18" charset="0"/>
              </a:rPr>
              <a:t>(471)</a:t>
            </a:r>
            <a:r>
              <a:rPr lang="el-GR" sz="2200" dirty="0">
                <a:latin typeface="Constantia" panose="02030602050306030303" pitchFamily="18" charset="0"/>
              </a:rPr>
              <a:t>=764.35, </a:t>
            </a:r>
            <a:r>
              <a:rPr lang="en-US" sz="2200" dirty="0">
                <a:latin typeface="Constantia" panose="02030602050306030303" pitchFamily="18" charset="0"/>
              </a:rPr>
              <a:t>p&lt;.000, CFI=.94, TLI=.93, IFI=.94, RMSEA=.06</a:t>
            </a:r>
            <a:r>
              <a:rPr lang="en-US" sz="2200" baseline="-25000" dirty="0">
                <a:latin typeface="Constantia" panose="02030602050306030303" pitchFamily="18" charset="0"/>
              </a:rPr>
              <a:t>(.056~.072)</a:t>
            </a:r>
            <a:endParaRPr lang="en-US" sz="2200" dirty="0">
              <a:latin typeface="Constantia" panose="02030602050306030303" pitchFamily="18" charset="0"/>
            </a:endParaRPr>
          </a:p>
          <a:p>
            <a:pPr>
              <a:lnSpc>
                <a:spcPct val="100000"/>
              </a:lnSpc>
              <a:spcBef>
                <a:spcPts val="0"/>
              </a:spcBef>
              <a:spcAft>
                <a:spcPts val="600"/>
              </a:spcAft>
            </a:pPr>
            <a:r>
              <a:rPr lang="en-US" sz="2600" b="1" dirty="0">
                <a:solidFill>
                  <a:srgbClr val="C00000"/>
                </a:solidFill>
                <a:latin typeface="Constantia" panose="02030602050306030303" pitchFamily="18" charset="0"/>
              </a:rPr>
              <a:t>Hypotheses testing </a:t>
            </a:r>
          </a:p>
          <a:p>
            <a:pPr lvl="1">
              <a:lnSpc>
                <a:spcPct val="100000"/>
              </a:lnSpc>
              <a:spcBef>
                <a:spcPts val="0"/>
              </a:spcBef>
              <a:spcAft>
                <a:spcPts val="600"/>
              </a:spcAft>
              <a:buFont typeface="Courier New" panose="02070309020205020404" pitchFamily="49" charset="0"/>
              <a:buChar char="o"/>
            </a:pPr>
            <a:r>
              <a:rPr lang="en-US" dirty="0">
                <a:latin typeface="Constantia" panose="02030602050306030303" pitchFamily="18" charset="0"/>
              </a:rPr>
              <a:t> </a:t>
            </a:r>
            <a:r>
              <a:rPr lang="en-US" sz="2200" dirty="0">
                <a:latin typeface="Constantia" panose="02030602050306030303" pitchFamily="18" charset="0"/>
              </a:rPr>
              <a:t>Mediation effect testing (PROCESS Model 6; </a:t>
            </a:r>
            <a:r>
              <a:rPr lang="en-US" sz="1400" dirty="0">
                <a:latin typeface="Constantia" panose="02030602050306030303" pitchFamily="18" charset="0"/>
              </a:rPr>
              <a:t>Hayes 2013</a:t>
            </a:r>
            <a:r>
              <a:rPr lang="en-US" sz="2200" dirty="0">
                <a:latin typeface="Constantia" panose="02030602050306030303" pitchFamily="18" charset="0"/>
              </a:rPr>
              <a:t>)</a:t>
            </a:r>
          </a:p>
          <a:p>
            <a:pPr lvl="1">
              <a:lnSpc>
                <a:spcPct val="100000"/>
              </a:lnSpc>
              <a:spcBef>
                <a:spcPts val="0"/>
              </a:spcBef>
              <a:spcAft>
                <a:spcPts val="600"/>
              </a:spcAft>
              <a:buFont typeface="Courier New" panose="02070309020205020404" pitchFamily="49" charset="0"/>
              <a:buChar char="o"/>
            </a:pPr>
            <a:r>
              <a:rPr lang="en-US" dirty="0">
                <a:latin typeface="Constantia" panose="02030602050306030303" pitchFamily="18" charset="0"/>
              </a:rPr>
              <a:t> </a:t>
            </a:r>
            <a:r>
              <a:rPr lang="en-US" sz="2200" dirty="0">
                <a:latin typeface="Constantia" panose="02030602050306030303" pitchFamily="18" charset="0"/>
              </a:rPr>
              <a:t>If the 95% CI does not contain zero, the significant impact is confirmed.</a:t>
            </a:r>
          </a:p>
        </p:txBody>
      </p:sp>
      <p:graphicFrame>
        <p:nvGraphicFramePr>
          <p:cNvPr id="8" name="Table 7"/>
          <p:cNvGraphicFramePr>
            <a:graphicFrameLocks noGrp="1"/>
          </p:cNvGraphicFramePr>
          <p:nvPr>
            <p:extLst>
              <p:ext uri="{D42A27DB-BD31-4B8C-83A1-F6EECF244321}">
                <p14:modId xmlns:p14="http://schemas.microsoft.com/office/powerpoint/2010/main" val="962259084"/>
              </p:ext>
            </p:extLst>
          </p:nvPr>
        </p:nvGraphicFramePr>
        <p:xfrm>
          <a:off x="574765" y="3986819"/>
          <a:ext cx="11207932" cy="2732062"/>
        </p:xfrm>
        <a:graphic>
          <a:graphicData uri="http://schemas.openxmlformats.org/drawingml/2006/table">
            <a:tbl>
              <a:tblPr firstRow="1" firstCol="1" bandRow="1"/>
              <a:tblGrid>
                <a:gridCol w="6317197">
                  <a:extLst>
                    <a:ext uri="{9D8B030D-6E8A-4147-A177-3AD203B41FA5}">
                      <a16:colId xmlns:a16="http://schemas.microsoft.com/office/drawing/2014/main" val="20000"/>
                    </a:ext>
                  </a:extLst>
                </a:gridCol>
                <a:gridCol w="713232">
                  <a:extLst>
                    <a:ext uri="{9D8B030D-6E8A-4147-A177-3AD203B41FA5}">
                      <a16:colId xmlns:a16="http://schemas.microsoft.com/office/drawing/2014/main" val="20001"/>
                    </a:ext>
                  </a:extLst>
                </a:gridCol>
                <a:gridCol w="611343">
                  <a:extLst>
                    <a:ext uri="{9D8B030D-6E8A-4147-A177-3AD203B41FA5}">
                      <a16:colId xmlns:a16="http://schemas.microsoft.com/office/drawing/2014/main" val="20002"/>
                    </a:ext>
                  </a:extLst>
                </a:gridCol>
                <a:gridCol w="1930256">
                  <a:extLst>
                    <a:ext uri="{9D8B030D-6E8A-4147-A177-3AD203B41FA5}">
                      <a16:colId xmlns:a16="http://schemas.microsoft.com/office/drawing/2014/main" val="20003"/>
                    </a:ext>
                  </a:extLst>
                </a:gridCol>
                <a:gridCol w="1635904">
                  <a:extLst>
                    <a:ext uri="{9D8B030D-6E8A-4147-A177-3AD203B41FA5}">
                      <a16:colId xmlns:a16="http://schemas.microsoft.com/office/drawing/2014/main" val="20004"/>
                    </a:ext>
                  </a:extLst>
                </a:gridCol>
              </a:tblGrid>
              <a:tr h="444049">
                <a:tc>
                  <a:txBody>
                    <a:bodyPr/>
                    <a:lstStyle/>
                    <a:p>
                      <a:pPr marL="0" marR="0" algn="ctr">
                        <a:spcBef>
                          <a:spcPts val="0"/>
                        </a:spcBef>
                        <a:spcAft>
                          <a:spcPts val="0"/>
                        </a:spcAft>
                      </a:pPr>
                      <a:r>
                        <a:rPr lang="en-US" sz="1600" b="1" kern="100" dirty="0">
                          <a:effectLst/>
                          <a:latin typeface="Times New Roman" panose="02020603050405020304" pitchFamily="18" charset="0"/>
                          <a:ea typeface="Times New Roman" panose="02020603050405020304" pitchFamily="18" charset="0"/>
                          <a:cs typeface="Times New Roman" panose="02020603050405020304" pitchFamily="18" charset="0"/>
                        </a:rPr>
                        <a:t>Path</a:t>
                      </a:r>
                      <a:endParaRPr lang="en-US" sz="18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kern="100">
                          <a:effectLst/>
                          <a:latin typeface="Times New Roman" panose="02020603050405020304" pitchFamily="18" charset="0"/>
                          <a:ea typeface="Times New Roman" panose="02020603050405020304" pitchFamily="18" charset="0"/>
                          <a:cs typeface="Times New Roman" panose="02020603050405020304" pitchFamily="18" charset="0"/>
                        </a:rPr>
                        <a:t>β</a:t>
                      </a:r>
                      <a:endParaRPr lang="en-US" sz="1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kern="100">
                          <a:effectLst/>
                          <a:latin typeface="Times New Roman" panose="02020603050405020304" pitchFamily="18" charset="0"/>
                          <a:ea typeface="Times New Roman" panose="02020603050405020304" pitchFamily="18" charset="0"/>
                          <a:cs typeface="Times New Roman" panose="02020603050405020304" pitchFamily="18" charset="0"/>
                        </a:rPr>
                        <a:t>SE</a:t>
                      </a:r>
                      <a:endParaRPr lang="en-US" sz="1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kern="100">
                          <a:effectLst/>
                          <a:latin typeface="Times New Roman" panose="02020603050405020304" pitchFamily="18" charset="0"/>
                          <a:ea typeface="Times New Roman" panose="02020603050405020304" pitchFamily="18" charset="0"/>
                          <a:cs typeface="Times New Roman" panose="02020603050405020304" pitchFamily="18" charset="0"/>
                        </a:rPr>
                        <a:t>CI</a:t>
                      </a:r>
                      <a:endParaRPr lang="en-US" sz="1800" kern="1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US" sz="1600" b="1" kern="100">
                          <a:effectLst/>
                          <a:latin typeface="Times New Roman" panose="02020603050405020304" pitchFamily="18" charset="0"/>
                          <a:ea typeface="Times New Roman" panose="02020603050405020304" pitchFamily="18" charset="0"/>
                          <a:cs typeface="Times New Roman" panose="02020603050405020304" pitchFamily="18" charset="0"/>
                        </a:rPr>
                        <a:t>[Lower, Upper]</a:t>
                      </a:r>
                      <a:endParaRPr lang="en-US" sz="1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kern="100">
                          <a:effectLst/>
                          <a:latin typeface="Times New Roman" panose="02020603050405020304" pitchFamily="18" charset="0"/>
                          <a:ea typeface="Times New Roman" panose="02020603050405020304" pitchFamily="18" charset="0"/>
                          <a:cs typeface="Times New Roman" panose="02020603050405020304" pitchFamily="18" charset="0"/>
                        </a:rPr>
                        <a:t>Hypothesis</a:t>
                      </a:r>
                      <a:endParaRPr lang="en-US" sz="1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97170">
                <a:tc>
                  <a:txBody>
                    <a:bodyPr/>
                    <a:lstStyle/>
                    <a:p>
                      <a:pPr marL="0" marR="0" algn="just">
                        <a:spcBef>
                          <a:spcPts val="0"/>
                        </a:spcBef>
                        <a:spcAft>
                          <a:spcPts val="0"/>
                        </a:spcAft>
                      </a:pPr>
                      <a:r>
                        <a:rPr lang="en-US" sz="1600" u="sng" kern="100" dirty="0">
                          <a:effectLst/>
                          <a:latin typeface="Times New Roman" panose="02020603050405020304" pitchFamily="18" charset="0"/>
                          <a:ea typeface="Times New Roman" panose="02020603050405020304" pitchFamily="18" charset="0"/>
                          <a:cs typeface="Times New Roman" panose="02020603050405020304" pitchFamily="18" charset="0"/>
                        </a:rPr>
                        <a:t>Direct effect</a:t>
                      </a:r>
                      <a:endParaRPr lang="en-US" sz="18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600" kern="1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600" kern="1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600" kern="1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600" kern="1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1"/>
                  </a:ext>
                </a:extLst>
              </a:tr>
              <a:tr h="251565">
                <a:tc>
                  <a:txBody>
                    <a:bodyPr/>
                    <a:lstStyle/>
                    <a:p>
                      <a:pPr marL="45720" marR="0" algn="just">
                        <a:spcBef>
                          <a:spcPts val="0"/>
                        </a:spcBef>
                        <a:spcAft>
                          <a:spcPts val="0"/>
                        </a:spcAft>
                      </a:pPr>
                      <a:r>
                        <a:rPr lang="en-US" sz="1600" kern="100">
                          <a:effectLst/>
                          <a:latin typeface="Times New Roman" panose="02020603050405020304" pitchFamily="18" charset="0"/>
                          <a:ea typeface="Times New Roman" panose="02020603050405020304" pitchFamily="18" charset="0"/>
                          <a:cs typeface="Times New Roman" panose="02020603050405020304" pitchFamily="18" charset="0"/>
                        </a:rPr>
                        <a:t>Corporate Reputation </a:t>
                      </a:r>
                      <a:r>
                        <a:rPr lang="en-US" sz="1600" kern="100">
                          <a:effectLst/>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a:t>
                      </a:r>
                      <a:r>
                        <a:rPr lang="en-US" sz="1600" kern="100">
                          <a:effectLst/>
                          <a:latin typeface="Times New Roman" panose="02020603050405020304" pitchFamily="18" charset="0"/>
                          <a:ea typeface="Times New Roman" panose="02020603050405020304" pitchFamily="18" charset="0"/>
                          <a:cs typeface="Times New Roman" panose="02020603050405020304" pitchFamily="18" charset="0"/>
                        </a:rPr>
                        <a:t> CEBs</a:t>
                      </a:r>
                      <a:endParaRPr lang="en-US" sz="1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spcBef>
                          <a:spcPts val="0"/>
                        </a:spcBef>
                        <a:spcAft>
                          <a:spcPts val="0"/>
                        </a:spcAft>
                      </a:pPr>
                      <a:r>
                        <a:rPr lang="en-US" sz="1600" kern="100">
                          <a:effectLst/>
                          <a:latin typeface="Times New Roman" panose="02020603050405020304" pitchFamily="18" charset="0"/>
                          <a:ea typeface="Times New Roman" panose="02020603050405020304" pitchFamily="18" charset="0"/>
                          <a:cs typeface="Times New Roman" panose="02020603050405020304" pitchFamily="18" charset="0"/>
                        </a:rPr>
                        <a:t>.36</a:t>
                      </a:r>
                      <a:endParaRPr lang="en-US" sz="1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spcBef>
                          <a:spcPts val="0"/>
                        </a:spcBef>
                        <a:spcAft>
                          <a:spcPts val="0"/>
                        </a:spcAft>
                      </a:pPr>
                      <a:r>
                        <a:rPr lang="en-US" sz="1600" kern="100">
                          <a:effectLst/>
                          <a:latin typeface="Times New Roman" panose="02020603050405020304" pitchFamily="18" charset="0"/>
                          <a:ea typeface="Times New Roman" panose="02020603050405020304" pitchFamily="18" charset="0"/>
                          <a:cs typeface="Times New Roman" panose="02020603050405020304" pitchFamily="18" charset="0"/>
                        </a:rPr>
                        <a:t>.11</a:t>
                      </a:r>
                      <a:endParaRPr lang="en-US" sz="1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spcBef>
                          <a:spcPts val="0"/>
                        </a:spcBef>
                        <a:spcAft>
                          <a:spcPts val="0"/>
                        </a:spcAft>
                      </a:pPr>
                      <a:r>
                        <a:rPr lang="en-US" sz="1600" kern="100">
                          <a:effectLst/>
                          <a:latin typeface="Times New Roman" panose="02020603050405020304" pitchFamily="18" charset="0"/>
                          <a:ea typeface="Times New Roman" panose="02020603050405020304" pitchFamily="18" charset="0"/>
                          <a:cs typeface="Times New Roman" panose="02020603050405020304" pitchFamily="18" charset="0"/>
                        </a:rPr>
                        <a:t>[.14, .57]</a:t>
                      </a:r>
                      <a:endParaRPr lang="en-US" sz="1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spcBef>
                          <a:spcPts val="0"/>
                        </a:spcBef>
                        <a:spcAft>
                          <a:spcPts val="0"/>
                        </a:spcAft>
                      </a:pPr>
                      <a:r>
                        <a:rPr lang="en-US" sz="1600" kern="100" dirty="0">
                          <a:effectLst/>
                          <a:latin typeface="Times New Roman" panose="02020603050405020304" pitchFamily="18" charset="0"/>
                          <a:ea typeface="Times New Roman" panose="02020603050405020304" pitchFamily="18" charset="0"/>
                          <a:cs typeface="Times New Roman" panose="02020603050405020304" pitchFamily="18" charset="0"/>
                        </a:rPr>
                        <a:t>H1: Supported</a:t>
                      </a:r>
                      <a:endParaRPr lang="en-US" sz="18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10002"/>
                  </a:ext>
                </a:extLst>
              </a:tr>
              <a:tr h="222025">
                <a:tc>
                  <a:txBody>
                    <a:bodyPr/>
                    <a:lstStyle/>
                    <a:p>
                      <a:pPr marL="45720" marR="0" algn="just">
                        <a:spcBef>
                          <a:spcPts val="0"/>
                        </a:spcBef>
                        <a:spcAft>
                          <a:spcPts val="0"/>
                        </a:spcAft>
                      </a:pPr>
                      <a:r>
                        <a:rPr lang="en-US" sz="1600" kern="100" dirty="0">
                          <a:effectLst/>
                          <a:latin typeface="Times New Roman" panose="02020603050405020304" pitchFamily="18" charset="0"/>
                          <a:ea typeface="Times New Roman" panose="02020603050405020304" pitchFamily="18" charset="0"/>
                          <a:cs typeface="Times New Roman" panose="02020603050405020304" pitchFamily="18" charset="0"/>
                        </a:rPr>
                        <a:t>Customer Identification </a:t>
                      </a:r>
                      <a:r>
                        <a:rPr lang="en-US" sz="1600" kern="100" dirty="0">
                          <a:effectLst/>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a:t>
                      </a:r>
                      <a:r>
                        <a:rPr lang="en-US" sz="1600" kern="100" dirty="0">
                          <a:effectLst/>
                          <a:latin typeface="Times New Roman" panose="02020603050405020304" pitchFamily="18" charset="0"/>
                          <a:ea typeface="Times New Roman" panose="02020603050405020304" pitchFamily="18" charset="0"/>
                          <a:cs typeface="Times New Roman" panose="02020603050405020304" pitchFamily="18" charset="0"/>
                        </a:rPr>
                        <a:t> Brand Love</a:t>
                      </a:r>
                      <a:endParaRPr lang="en-US" sz="18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spcBef>
                          <a:spcPts val="0"/>
                        </a:spcBef>
                        <a:spcAft>
                          <a:spcPts val="0"/>
                        </a:spcAft>
                      </a:pPr>
                      <a:r>
                        <a:rPr lang="en-US" sz="1600" kern="100">
                          <a:effectLst/>
                          <a:latin typeface="Times New Roman" panose="02020603050405020304" pitchFamily="18" charset="0"/>
                          <a:ea typeface="Times New Roman" panose="02020603050405020304" pitchFamily="18" charset="0"/>
                          <a:cs typeface="Times New Roman" panose="02020603050405020304" pitchFamily="18" charset="0"/>
                        </a:rPr>
                        <a:t>.56</a:t>
                      </a:r>
                      <a:endParaRPr lang="en-US" sz="1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spcBef>
                          <a:spcPts val="0"/>
                        </a:spcBef>
                        <a:spcAft>
                          <a:spcPts val="0"/>
                        </a:spcAft>
                      </a:pPr>
                      <a:r>
                        <a:rPr lang="en-US" sz="1600" kern="100">
                          <a:effectLst/>
                          <a:latin typeface="Times New Roman" panose="02020603050405020304" pitchFamily="18" charset="0"/>
                          <a:ea typeface="Times New Roman" panose="02020603050405020304" pitchFamily="18" charset="0"/>
                          <a:cs typeface="Times New Roman" panose="02020603050405020304" pitchFamily="18" charset="0"/>
                        </a:rPr>
                        <a:t>.06</a:t>
                      </a:r>
                      <a:endParaRPr lang="en-US" sz="1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spcBef>
                          <a:spcPts val="0"/>
                        </a:spcBef>
                        <a:spcAft>
                          <a:spcPts val="0"/>
                        </a:spcAft>
                      </a:pPr>
                      <a:r>
                        <a:rPr lang="en-US" sz="1600" kern="100">
                          <a:effectLst/>
                          <a:latin typeface="Times New Roman" panose="02020603050405020304" pitchFamily="18" charset="0"/>
                          <a:ea typeface="Times New Roman" panose="02020603050405020304" pitchFamily="18" charset="0"/>
                          <a:cs typeface="Times New Roman" panose="02020603050405020304" pitchFamily="18" charset="0"/>
                        </a:rPr>
                        <a:t>[.44, .69]</a:t>
                      </a:r>
                      <a:endParaRPr lang="en-US" sz="1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spcBef>
                          <a:spcPts val="0"/>
                        </a:spcBef>
                        <a:spcAft>
                          <a:spcPts val="0"/>
                        </a:spcAft>
                      </a:pPr>
                      <a:r>
                        <a:rPr lang="en-US" sz="1600" kern="100" dirty="0">
                          <a:effectLst/>
                          <a:latin typeface="Times New Roman" panose="02020603050405020304" pitchFamily="18" charset="0"/>
                          <a:ea typeface="Times New Roman" panose="02020603050405020304" pitchFamily="18" charset="0"/>
                          <a:cs typeface="Times New Roman" panose="02020603050405020304" pitchFamily="18" charset="0"/>
                        </a:rPr>
                        <a:t>H4: Supported</a:t>
                      </a:r>
                      <a:endParaRPr lang="en-US" sz="18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10003"/>
                  </a:ext>
                </a:extLst>
              </a:tr>
              <a:tr h="297170">
                <a:tc>
                  <a:txBody>
                    <a:bodyPr/>
                    <a:lstStyle/>
                    <a:p>
                      <a:pPr marL="0" marR="0" algn="just">
                        <a:spcBef>
                          <a:spcPts val="0"/>
                        </a:spcBef>
                        <a:spcAft>
                          <a:spcPts val="0"/>
                        </a:spcAft>
                      </a:pPr>
                      <a:r>
                        <a:rPr lang="en-US" sz="1600" u="sng" kern="100" dirty="0">
                          <a:effectLst/>
                          <a:latin typeface="Times New Roman" panose="02020603050405020304" pitchFamily="18" charset="0"/>
                          <a:ea typeface="Times New Roman" panose="02020603050405020304" pitchFamily="18" charset="0"/>
                          <a:cs typeface="Times New Roman" panose="02020603050405020304" pitchFamily="18" charset="0"/>
                        </a:rPr>
                        <a:t>Indirect effect</a:t>
                      </a:r>
                      <a:endParaRPr lang="en-US" sz="18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spcBef>
                          <a:spcPts val="0"/>
                        </a:spcBef>
                        <a:spcAft>
                          <a:spcPts val="0"/>
                        </a:spcAft>
                      </a:pPr>
                      <a:r>
                        <a:rPr lang="en-US" sz="1600" kern="1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spcBef>
                          <a:spcPts val="0"/>
                        </a:spcBef>
                        <a:spcAft>
                          <a:spcPts val="0"/>
                        </a:spcAft>
                      </a:pPr>
                      <a:r>
                        <a:rPr lang="en-US" sz="1600" kern="1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spcBef>
                          <a:spcPts val="0"/>
                        </a:spcBef>
                        <a:spcAft>
                          <a:spcPts val="0"/>
                        </a:spcAft>
                      </a:pPr>
                      <a:r>
                        <a:rPr lang="en-US" sz="1600" kern="1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spcBef>
                          <a:spcPts val="0"/>
                        </a:spcBef>
                        <a:spcAft>
                          <a:spcPts val="0"/>
                        </a:spcAft>
                      </a:pPr>
                      <a:r>
                        <a:rPr lang="en-US" sz="16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10004"/>
                  </a:ext>
                </a:extLst>
              </a:tr>
              <a:tr h="222025">
                <a:tc>
                  <a:txBody>
                    <a:bodyPr/>
                    <a:lstStyle/>
                    <a:p>
                      <a:pPr marL="45720" marR="0" algn="l">
                        <a:spcBef>
                          <a:spcPts val="0"/>
                        </a:spcBef>
                        <a:spcAft>
                          <a:spcPts val="0"/>
                        </a:spcAft>
                      </a:pPr>
                      <a:r>
                        <a:rPr lang="en-US" sz="1600" kern="100">
                          <a:effectLst/>
                          <a:latin typeface="Times New Roman" panose="02020603050405020304" pitchFamily="18" charset="0"/>
                          <a:ea typeface="Times New Roman" panose="02020603050405020304" pitchFamily="18" charset="0"/>
                          <a:cs typeface="Times New Roman" panose="02020603050405020304" pitchFamily="18" charset="0"/>
                        </a:rPr>
                        <a:t>Corporate Reputation </a:t>
                      </a:r>
                      <a:r>
                        <a:rPr lang="en-US" sz="1600" kern="100">
                          <a:effectLst/>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a:t>
                      </a:r>
                      <a:r>
                        <a:rPr lang="en-US" sz="1600" kern="100">
                          <a:effectLst/>
                          <a:latin typeface="Times New Roman" panose="02020603050405020304" pitchFamily="18" charset="0"/>
                          <a:ea typeface="Times New Roman" panose="02020603050405020304" pitchFamily="18" charset="0"/>
                          <a:cs typeface="Times New Roman" panose="02020603050405020304" pitchFamily="18" charset="0"/>
                        </a:rPr>
                        <a:t> Customer Identification </a:t>
                      </a:r>
                      <a:r>
                        <a:rPr lang="en-US" sz="1600" kern="100">
                          <a:effectLst/>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a:t>
                      </a:r>
                      <a:r>
                        <a:rPr lang="en-US" sz="1600" kern="100">
                          <a:effectLst/>
                          <a:latin typeface="Times New Roman" panose="02020603050405020304" pitchFamily="18" charset="0"/>
                          <a:ea typeface="Times New Roman" panose="02020603050405020304" pitchFamily="18" charset="0"/>
                          <a:cs typeface="Times New Roman" panose="02020603050405020304" pitchFamily="18" charset="0"/>
                        </a:rPr>
                        <a:t> CEBs</a:t>
                      </a:r>
                      <a:endParaRPr lang="en-US" sz="1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spcBef>
                          <a:spcPts val="0"/>
                        </a:spcBef>
                        <a:spcAft>
                          <a:spcPts val="0"/>
                        </a:spcAft>
                      </a:pPr>
                      <a:r>
                        <a:rPr lang="en-US" sz="1600" kern="100">
                          <a:effectLst/>
                          <a:latin typeface="Times New Roman" panose="02020603050405020304" pitchFamily="18" charset="0"/>
                          <a:ea typeface="Times New Roman" panose="02020603050405020304" pitchFamily="18" charset="0"/>
                          <a:cs typeface="Times New Roman" panose="02020603050405020304" pitchFamily="18" charset="0"/>
                        </a:rPr>
                        <a:t>.25</a:t>
                      </a:r>
                      <a:endParaRPr lang="en-US" sz="1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spcBef>
                          <a:spcPts val="0"/>
                        </a:spcBef>
                        <a:spcAft>
                          <a:spcPts val="0"/>
                        </a:spcAft>
                      </a:pPr>
                      <a:r>
                        <a:rPr lang="en-US" sz="1600" kern="100">
                          <a:effectLst/>
                          <a:latin typeface="Times New Roman" panose="02020603050405020304" pitchFamily="18" charset="0"/>
                          <a:ea typeface="Times New Roman" panose="02020603050405020304" pitchFamily="18" charset="0"/>
                          <a:cs typeface="Times New Roman" panose="02020603050405020304" pitchFamily="18" charset="0"/>
                        </a:rPr>
                        <a:t>.10</a:t>
                      </a:r>
                      <a:endParaRPr lang="en-US" sz="1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spcBef>
                          <a:spcPts val="0"/>
                        </a:spcBef>
                        <a:spcAft>
                          <a:spcPts val="0"/>
                        </a:spcAft>
                      </a:pPr>
                      <a:r>
                        <a:rPr lang="en-US" sz="1600" kern="100">
                          <a:effectLst/>
                          <a:latin typeface="Times New Roman" panose="02020603050405020304" pitchFamily="18" charset="0"/>
                          <a:ea typeface="Times New Roman" panose="02020603050405020304" pitchFamily="18" charset="0"/>
                          <a:cs typeface="Times New Roman" panose="02020603050405020304" pitchFamily="18" charset="0"/>
                        </a:rPr>
                        <a:t>[.08, .45]</a:t>
                      </a:r>
                      <a:endParaRPr lang="en-US" sz="1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spcBef>
                          <a:spcPts val="0"/>
                        </a:spcBef>
                        <a:spcAft>
                          <a:spcPts val="0"/>
                        </a:spcAft>
                      </a:pPr>
                      <a:r>
                        <a:rPr lang="en-US" sz="1600" kern="100" dirty="0">
                          <a:effectLst/>
                          <a:latin typeface="Times New Roman" panose="02020603050405020304" pitchFamily="18" charset="0"/>
                          <a:ea typeface="Times New Roman" panose="02020603050405020304" pitchFamily="18" charset="0"/>
                          <a:cs typeface="Times New Roman" panose="02020603050405020304" pitchFamily="18" charset="0"/>
                        </a:rPr>
                        <a:t>H2: Supported</a:t>
                      </a:r>
                      <a:endParaRPr lang="en-US" sz="18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10005"/>
                  </a:ext>
                </a:extLst>
              </a:tr>
              <a:tr h="222025">
                <a:tc>
                  <a:txBody>
                    <a:bodyPr/>
                    <a:lstStyle/>
                    <a:p>
                      <a:pPr marL="45720" marR="0" algn="l">
                        <a:spcBef>
                          <a:spcPts val="0"/>
                        </a:spcBef>
                        <a:spcAft>
                          <a:spcPts val="0"/>
                        </a:spcAft>
                      </a:pPr>
                      <a:r>
                        <a:rPr lang="en-US" sz="1600" kern="100">
                          <a:effectLst/>
                          <a:latin typeface="Times New Roman" panose="02020603050405020304" pitchFamily="18" charset="0"/>
                          <a:ea typeface="Times New Roman" panose="02020603050405020304" pitchFamily="18" charset="0"/>
                          <a:cs typeface="Times New Roman" panose="02020603050405020304" pitchFamily="18" charset="0"/>
                        </a:rPr>
                        <a:t>Corporate Reputation </a:t>
                      </a:r>
                      <a:r>
                        <a:rPr lang="en-US" sz="1600" kern="100">
                          <a:effectLst/>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a:t>
                      </a:r>
                      <a:r>
                        <a:rPr lang="en-US" sz="1600" kern="100">
                          <a:effectLst/>
                          <a:latin typeface="Times New Roman" panose="02020603050405020304" pitchFamily="18" charset="0"/>
                          <a:ea typeface="Times New Roman" panose="02020603050405020304" pitchFamily="18" charset="0"/>
                          <a:cs typeface="Times New Roman" panose="02020603050405020304" pitchFamily="18" charset="0"/>
                        </a:rPr>
                        <a:t> Brand Love </a:t>
                      </a:r>
                      <a:r>
                        <a:rPr lang="en-US" sz="1600" kern="100">
                          <a:effectLst/>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a:t>
                      </a:r>
                      <a:r>
                        <a:rPr lang="en-US" sz="1600" kern="100">
                          <a:effectLst/>
                          <a:latin typeface="Times New Roman" panose="02020603050405020304" pitchFamily="18" charset="0"/>
                          <a:ea typeface="Times New Roman" panose="02020603050405020304" pitchFamily="18" charset="0"/>
                          <a:cs typeface="Times New Roman" panose="02020603050405020304" pitchFamily="18" charset="0"/>
                        </a:rPr>
                        <a:t> CEBs</a:t>
                      </a:r>
                      <a:endParaRPr lang="en-US" sz="1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spcBef>
                          <a:spcPts val="0"/>
                        </a:spcBef>
                        <a:spcAft>
                          <a:spcPts val="0"/>
                        </a:spcAft>
                      </a:pPr>
                      <a:r>
                        <a:rPr lang="en-US" sz="1600" kern="100">
                          <a:effectLst/>
                          <a:latin typeface="Times New Roman" panose="02020603050405020304" pitchFamily="18" charset="0"/>
                          <a:ea typeface="Times New Roman" panose="02020603050405020304" pitchFamily="18" charset="0"/>
                          <a:cs typeface="Times New Roman" panose="02020603050405020304" pitchFamily="18" charset="0"/>
                        </a:rPr>
                        <a:t>.15</a:t>
                      </a:r>
                      <a:endParaRPr lang="en-US" sz="1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spcBef>
                          <a:spcPts val="0"/>
                        </a:spcBef>
                        <a:spcAft>
                          <a:spcPts val="0"/>
                        </a:spcAft>
                      </a:pPr>
                      <a:r>
                        <a:rPr lang="en-US" sz="1600" kern="100">
                          <a:effectLst/>
                          <a:latin typeface="Times New Roman" panose="02020603050405020304" pitchFamily="18" charset="0"/>
                          <a:ea typeface="Times New Roman" panose="02020603050405020304" pitchFamily="18" charset="0"/>
                          <a:cs typeface="Times New Roman" panose="02020603050405020304" pitchFamily="18" charset="0"/>
                        </a:rPr>
                        <a:t>.07</a:t>
                      </a:r>
                      <a:endParaRPr lang="en-US" sz="1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spcBef>
                          <a:spcPts val="0"/>
                        </a:spcBef>
                        <a:spcAft>
                          <a:spcPts val="0"/>
                        </a:spcAft>
                      </a:pPr>
                      <a:r>
                        <a:rPr lang="en-US" sz="1600" kern="100">
                          <a:effectLst/>
                          <a:latin typeface="Times New Roman" panose="02020603050405020304" pitchFamily="18" charset="0"/>
                          <a:ea typeface="Times New Roman" panose="02020603050405020304" pitchFamily="18" charset="0"/>
                          <a:cs typeface="Times New Roman" panose="02020603050405020304" pitchFamily="18" charset="0"/>
                        </a:rPr>
                        <a:t>[.03, .31]</a:t>
                      </a:r>
                      <a:endParaRPr lang="en-US" sz="1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spcBef>
                          <a:spcPts val="0"/>
                        </a:spcBef>
                        <a:spcAft>
                          <a:spcPts val="0"/>
                        </a:spcAft>
                      </a:pPr>
                      <a:r>
                        <a:rPr lang="en-US" sz="1600" kern="100" dirty="0">
                          <a:effectLst/>
                          <a:latin typeface="Times New Roman" panose="02020603050405020304" pitchFamily="18" charset="0"/>
                          <a:ea typeface="Times New Roman" panose="02020603050405020304" pitchFamily="18" charset="0"/>
                          <a:cs typeface="Times New Roman" panose="02020603050405020304" pitchFamily="18" charset="0"/>
                        </a:rPr>
                        <a:t>H3: Supported</a:t>
                      </a:r>
                      <a:endParaRPr lang="en-US" sz="18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10006"/>
                  </a:ext>
                </a:extLst>
              </a:tr>
              <a:tr h="444049">
                <a:tc>
                  <a:txBody>
                    <a:bodyPr/>
                    <a:lstStyle/>
                    <a:p>
                      <a:pPr marL="45720" marR="0" algn="l">
                        <a:spcBef>
                          <a:spcPts val="0"/>
                        </a:spcBef>
                        <a:spcAft>
                          <a:spcPts val="0"/>
                        </a:spcAft>
                      </a:pPr>
                      <a:r>
                        <a:rPr lang="en-US" sz="1600" kern="100">
                          <a:effectLst/>
                          <a:latin typeface="Times New Roman" panose="02020603050405020304" pitchFamily="18" charset="0"/>
                          <a:ea typeface="Times New Roman" panose="02020603050405020304" pitchFamily="18" charset="0"/>
                          <a:cs typeface="Times New Roman" panose="02020603050405020304" pitchFamily="18" charset="0"/>
                        </a:rPr>
                        <a:t>Corporate Reputation </a:t>
                      </a:r>
                      <a:r>
                        <a:rPr lang="en-US" sz="1600" kern="100">
                          <a:effectLst/>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a:t>
                      </a:r>
                      <a:r>
                        <a:rPr lang="en-US" sz="1600" kern="100">
                          <a:effectLst/>
                          <a:latin typeface="Times New Roman" panose="02020603050405020304" pitchFamily="18" charset="0"/>
                          <a:ea typeface="Times New Roman" panose="02020603050405020304" pitchFamily="18" charset="0"/>
                          <a:cs typeface="Times New Roman" panose="02020603050405020304" pitchFamily="18" charset="0"/>
                        </a:rPr>
                        <a:t> Customer Identification </a:t>
                      </a:r>
                      <a:r>
                        <a:rPr lang="en-US" sz="1600" kern="100">
                          <a:effectLst/>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a:t>
                      </a:r>
                      <a:r>
                        <a:rPr lang="en-US" sz="1600" kern="100">
                          <a:effectLst/>
                          <a:latin typeface="Times New Roman" panose="02020603050405020304" pitchFamily="18" charset="0"/>
                          <a:ea typeface="Times New Roman" panose="02020603050405020304" pitchFamily="18" charset="0"/>
                          <a:cs typeface="Times New Roman" panose="02020603050405020304" pitchFamily="18" charset="0"/>
                        </a:rPr>
                        <a:t> Brand Love </a:t>
                      </a:r>
                      <a:r>
                        <a:rPr lang="en-US" sz="1600" kern="100">
                          <a:effectLst/>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a:t>
                      </a:r>
                      <a:r>
                        <a:rPr lang="en-US" sz="1600" kern="100">
                          <a:effectLst/>
                          <a:latin typeface="Times New Roman" panose="02020603050405020304" pitchFamily="18" charset="0"/>
                          <a:ea typeface="Times New Roman" panose="02020603050405020304" pitchFamily="18" charset="0"/>
                          <a:cs typeface="Times New Roman" panose="02020603050405020304" pitchFamily="18" charset="0"/>
                        </a:rPr>
                        <a:t> CEBs</a:t>
                      </a:r>
                      <a:endParaRPr lang="en-US" sz="1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00">
                          <a:effectLst/>
                          <a:latin typeface="Times New Roman" panose="02020603050405020304" pitchFamily="18" charset="0"/>
                          <a:ea typeface="Times New Roman" panose="02020603050405020304" pitchFamily="18" charset="0"/>
                          <a:cs typeface="Times New Roman" panose="02020603050405020304" pitchFamily="18" charset="0"/>
                        </a:rPr>
                        <a:t>.11</a:t>
                      </a:r>
                      <a:endParaRPr lang="en-US" sz="1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00">
                          <a:effectLst/>
                          <a:latin typeface="Times New Roman" panose="02020603050405020304" pitchFamily="18" charset="0"/>
                          <a:ea typeface="Times New Roman" panose="02020603050405020304" pitchFamily="18" charset="0"/>
                          <a:cs typeface="Times New Roman" panose="02020603050405020304" pitchFamily="18" charset="0"/>
                        </a:rPr>
                        <a:t>.05</a:t>
                      </a:r>
                      <a:endParaRPr lang="en-US" sz="1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00">
                          <a:effectLst/>
                          <a:latin typeface="Times New Roman" panose="02020603050405020304" pitchFamily="18" charset="0"/>
                          <a:ea typeface="Times New Roman" panose="02020603050405020304" pitchFamily="18" charset="0"/>
                          <a:cs typeface="Times New Roman" panose="02020603050405020304" pitchFamily="18" charset="0"/>
                        </a:rPr>
                        <a:t>[.02, .22]</a:t>
                      </a:r>
                      <a:endParaRPr lang="en-US" sz="1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22908">
                <a:tc gridSpan="5">
                  <a:txBody>
                    <a:bodyPr/>
                    <a:lstStyle/>
                    <a:p>
                      <a:pPr marL="0" marR="0" algn="l">
                        <a:spcBef>
                          <a:spcPts val="0"/>
                        </a:spcBef>
                        <a:spcAft>
                          <a:spcPts val="0"/>
                        </a:spcAft>
                      </a:pPr>
                      <a:r>
                        <a:rPr lang="en-US" sz="1200" i="1" kern="100" dirty="0">
                          <a:effectLst/>
                          <a:latin typeface="Times New Roman" panose="02020603050405020304" pitchFamily="18" charset="0"/>
                          <a:ea typeface="Times New Roman" panose="02020603050405020304" pitchFamily="18" charset="0"/>
                          <a:cs typeface="Times New Roman" panose="02020603050405020304" pitchFamily="18" charset="0"/>
                        </a:rPr>
                        <a:t>Note</a:t>
                      </a:r>
                      <a:r>
                        <a:rPr lang="en-US" sz="1200" kern="100" dirty="0">
                          <a:effectLst/>
                          <a:latin typeface="Times New Roman" panose="02020603050405020304" pitchFamily="18" charset="0"/>
                          <a:ea typeface="Times New Roman" panose="02020603050405020304" pitchFamily="18" charset="0"/>
                          <a:cs typeface="Times New Roman" panose="02020603050405020304" pitchFamily="18" charset="0"/>
                        </a:rPr>
                        <a:t>: SE=standardized error; bootstrapping based on N=5000 subsamples; 95% biased-corrected confidence intervals (CI).</a:t>
                      </a:r>
                      <a:endParaRPr lang="en-US" sz="18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3186871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3954" y="192455"/>
            <a:ext cx="7886700" cy="1081707"/>
          </a:xfrm>
        </p:spPr>
        <p:txBody>
          <a:bodyPr>
            <a:normAutofit/>
          </a:bodyPr>
          <a:lstStyle/>
          <a:p>
            <a:r>
              <a:rPr lang="en-US" sz="2600" b="1" dirty="0">
                <a:latin typeface="Constantia" panose="02030602050306030303" pitchFamily="18" charset="0"/>
              </a:rPr>
              <a:t>Data Analysis and Results</a:t>
            </a:r>
          </a:p>
        </p:txBody>
      </p:sp>
      <p:sp>
        <p:nvSpPr>
          <p:cNvPr id="6" name="Content Placeholder 5"/>
          <p:cNvSpPr>
            <a:spLocks noGrp="1"/>
          </p:cNvSpPr>
          <p:nvPr>
            <p:ph idx="1"/>
          </p:nvPr>
        </p:nvSpPr>
        <p:spPr>
          <a:xfrm>
            <a:off x="613954" y="1062609"/>
            <a:ext cx="9915150" cy="983062"/>
          </a:xfrm>
        </p:spPr>
        <p:txBody>
          <a:bodyPr>
            <a:normAutofit/>
          </a:bodyPr>
          <a:lstStyle/>
          <a:p>
            <a:pPr>
              <a:lnSpc>
                <a:spcPct val="100000"/>
              </a:lnSpc>
              <a:spcBef>
                <a:spcPts val="0"/>
              </a:spcBef>
              <a:spcAft>
                <a:spcPts val="600"/>
              </a:spcAft>
            </a:pPr>
            <a:r>
              <a:rPr lang="en-US" sz="2600" b="1" dirty="0">
                <a:solidFill>
                  <a:srgbClr val="C00000"/>
                </a:solidFill>
                <a:latin typeface="Constantia" panose="02030602050306030303" pitchFamily="18" charset="0"/>
              </a:rPr>
              <a:t>Hypotheses testing</a:t>
            </a:r>
            <a:r>
              <a:rPr lang="en-US" sz="2600" dirty="0">
                <a:solidFill>
                  <a:srgbClr val="C00000"/>
                </a:solidFill>
                <a:latin typeface="Constantia" panose="02030602050306030303" pitchFamily="18" charset="0"/>
              </a:rPr>
              <a:t> </a:t>
            </a:r>
            <a:r>
              <a:rPr lang="en-US" sz="1400" dirty="0">
                <a:solidFill>
                  <a:srgbClr val="C00000"/>
                </a:solidFill>
                <a:latin typeface="Constantia" panose="02030602050306030303" pitchFamily="18" charset="0"/>
              </a:rPr>
              <a:t>(continued)</a:t>
            </a:r>
          </a:p>
          <a:p>
            <a:pPr lvl="1">
              <a:lnSpc>
                <a:spcPct val="100000"/>
              </a:lnSpc>
              <a:spcBef>
                <a:spcPts val="0"/>
              </a:spcBef>
              <a:spcAft>
                <a:spcPts val="1200"/>
              </a:spcAft>
              <a:buFont typeface="Courier New" panose="02070309020205020404" pitchFamily="49" charset="0"/>
              <a:buChar char="o"/>
            </a:pPr>
            <a:r>
              <a:rPr lang="en-US" dirty="0">
                <a:latin typeface="Constantia" panose="02030602050306030303" pitchFamily="18" charset="0"/>
              </a:rPr>
              <a:t> </a:t>
            </a:r>
            <a:r>
              <a:rPr lang="en-US" sz="2200" dirty="0">
                <a:latin typeface="Constantia" panose="02030602050306030303" pitchFamily="18" charset="0"/>
              </a:rPr>
              <a:t>Moderated mediation effect testing (PROCESS Model 14; </a:t>
            </a:r>
            <a:r>
              <a:rPr lang="en-US" sz="1400" dirty="0">
                <a:latin typeface="Constantia" panose="02030602050306030303" pitchFamily="18" charset="0"/>
              </a:rPr>
              <a:t>Hayes 2013</a:t>
            </a:r>
            <a:r>
              <a:rPr lang="en-US" dirty="0">
                <a:latin typeface="Constantia" panose="02030602050306030303" pitchFamily="18" charset="0"/>
              </a:rPr>
              <a:t>)</a:t>
            </a:r>
          </a:p>
        </p:txBody>
      </p:sp>
      <p:pic>
        <p:nvPicPr>
          <p:cNvPr id="8" name="Picture 7"/>
          <p:cNvPicPr>
            <a:picLocks noChangeAspect="1"/>
          </p:cNvPicPr>
          <p:nvPr/>
        </p:nvPicPr>
        <p:blipFill>
          <a:blip r:embed="rId2"/>
          <a:stretch>
            <a:fillRect/>
          </a:stretch>
        </p:blipFill>
        <p:spPr>
          <a:xfrm>
            <a:off x="2312127" y="2047874"/>
            <a:ext cx="3156370" cy="2551315"/>
          </a:xfrm>
          <a:prstGeom prst="rect">
            <a:avLst/>
          </a:prstGeom>
        </p:spPr>
      </p:pic>
      <p:pic>
        <p:nvPicPr>
          <p:cNvPr id="9" name="Picture 8"/>
          <p:cNvPicPr>
            <a:picLocks noChangeAspect="1"/>
          </p:cNvPicPr>
          <p:nvPr/>
        </p:nvPicPr>
        <p:blipFill>
          <a:blip r:embed="rId3"/>
          <a:stretch>
            <a:fillRect/>
          </a:stretch>
        </p:blipFill>
        <p:spPr>
          <a:xfrm>
            <a:off x="6271429" y="1958852"/>
            <a:ext cx="3068514" cy="2704620"/>
          </a:xfrm>
          <a:prstGeom prst="rect">
            <a:avLst/>
          </a:prstGeom>
        </p:spPr>
      </p:pic>
      <p:graphicFrame>
        <p:nvGraphicFramePr>
          <p:cNvPr id="11" name="Table 10"/>
          <p:cNvGraphicFramePr>
            <a:graphicFrameLocks noGrp="1"/>
          </p:cNvGraphicFramePr>
          <p:nvPr>
            <p:extLst>
              <p:ext uri="{D42A27DB-BD31-4B8C-83A1-F6EECF244321}">
                <p14:modId xmlns:p14="http://schemas.microsoft.com/office/powerpoint/2010/main" val="2307478194"/>
              </p:ext>
            </p:extLst>
          </p:nvPr>
        </p:nvGraphicFramePr>
        <p:xfrm>
          <a:off x="365760" y="4725479"/>
          <a:ext cx="11482250" cy="2067206"/>
        </p:xfrm>
        <a:graphic>
          <a:graphicData uri="http://schemas.openxmlformats.org/drawingml/2006/table">
            <a:tbl>
              <a:tblPr firstRow="1" firstCol="1" bandRow="1"/>
              <a:tblGrid>
                <a:gridCol w="3427522">
                  <a:extLst>
                    <a:ext uri="{9D8B030D-6E8A-4147-A177-3AD203B41FA5}">
                      <a16:colId xmlns:a16="http://schemas.microsoft.com/office/drawing/2014/main" val="20000"/>
                    </a:ext>
                  </a:extLst>
                </a:gridCol>
                <a:gridCol w="1061384">
                  <a:extLst>
                    <a:ext uri="{9D8B030D-6E8A-4147-A177-3AD203B41FA5}">
                      <a16:colId xmlns:a16="http://schemas.microsoft.com/office/drawing/2014/main" val="20001"/>
                    </a:ext>
                  </a:extLst>
                </a:gridCol>
                <a:gridCol w="964896">
                  <a:extLst>
                    <a:ext uri="{9D8B030D-6E8A-4147-A177-3AD203B41FA5}">
                      <a16:colId xmlns:a16="http://schemas.microsoft.com/office/drawing/2014/main" val="20002"/>
                    </a:ext>
                  </a:extLst>
                </a:gridCol>
                <a:gridCol w="675426">
                  <a:extLst>
                    <a:ext uri="{9D8B030D-6E8A-4147-A177-3AD203B41FA5}">
                      <a16:colId xmlns:a16="http://schemas.microsoft.com/office/drawing/2014/main" val="20003"/>
                    </a:ext>
                  </a:extLst>
                </a:gridCol>
                <a:gridCol w="914505">
                  <a:extLst>
                    <a:ext uri="{9D8B030D-6E8A-4147-A177-3AD203B41FA5}">
                      <a16:colId xmlns:a16="http://schemas.microsoft.com/office/drawing/2014/main" val="20004"/>
                    </a:ext>
                  </a:extLst>
                </a:gridCol>
                <a:gridCol w="1350852">
                  <a:extLst>
                    <a:ext uri="{9D8B030D-6E8A-4147-A177-3AD203B41FA5}">
                      <a16:colId xmlns:a16="http://schemas.microsoft.com/office/drawing/2014/main" val="20005"/>
                    </a:ext>
                  </a:extLst>
                </a:gridCol>
                <a:gridCol w="1254364">
                  <a:extLst>
                    <a:ext uri="{9D8B030D-6E8A-4147-A177-3AD203B41FA5}">
                      <a16:colId xmlns:a16="http://schemas.microsoft.com/office/drawing/2014/main" val="20006"/>
                    </a:ext>
                  </a:extLst>
                </a:gridCol>
                <a:gridCol w="1833301">
                  <a:extLst>
                    <a:ext uri="{9D8B030D-6E8A-4147-A177-3AD203B41FA5}">
                      <a16:colId xmlns:a16="http://schemas.microsoft.com/office/drawing/2014/main" val="20007"/>
                    </a:ext>
                  </a:extLst>
                </a:gridCol>
              </a:tblGrid>
              <a:tr h="563820">
                <a:tc>
                  <a:txBody>
                    <a:bodyPr/>
                    <a:lstStyle/>
                    <a:p>
                      <a:pPr marL="0" marR="0" algn="ctr">
                        <a:spcBef>
                          <a:spcPts val="0"/>
                        </a:spcBef>
                        <a:spcAft>
                          <a:spcPts val="0"/>
                        </a:spcAft>
                      </a:pPr>
                      <a:r>
                        <a:rPr lang="en-US" sz="1600" b="1" kern="100" dirty="0">
                          <a:effectLst/>
                          <a:latin typeface="Times New Roman" panose="02020603050405020304" pitchFamily="18" charset="0"/>
                          <a:ea typeface="Times New Roman" panose="02020603050405020304" pitchFamily="18" charset="0"/>
                          <a:cs typeface="Times New Roman" panose="02020603050405020304" pitchFamily="18" charset="0"/>
                        </a:rPr>
                        <a:t>Path</a:t>
                      </a:r>
                      <a:endParaRPr lang="en-US" sz="18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kern="100">
                          <a:effectLst/>
                          <a:latin typeface="Times New Roman" panose="02020603050405020304" pitchFamily="18" charset="0"/>
                          <a:ea typeface="Times New Roman" panose="02020603050405020304" pitchFamily="18" charset="0"/>
                          <a:cs typeface="Times New Roman" panose="02020603050405020304" pitchFamily="18" charset="0"/>
                        </a:rPr>
                        <a:t>a</a:t>
                      </a:r>
                      <a:endParaRPr lang="en-US" sz="1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kern="100">
                          <a:effectLst/>
                          <a:latin typeface="Times New Roman" panose="02020603050405020304" pitchFamily="18" charset="0"/>
                          <a:ea typeface="Times New Roman" panose="02020603050405020304" pitchFamily="18" charset="0"/>
                          <a:cs typeface="Times New Roman" panose="02020603050405020304" pitchFamily="18" charset="0"/>
                        </a:rPr>
                        <a:t>b</a:t>
                      </a:r>
                      <a:r>
                        <a:rPr lang="en-US" sz="1600" b="1" kern="100" baseline="-2500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1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kern="100">
                          <a:effectLst/>
                          <a:latin typeface="Times New Roman" panose="02020603050405020304" pitchFamily="18" charset="0"/>
                          <a:ea typeface="Times New Roman" panose="02020603050405020304" pitchFamily="18" charset="0"/>
                          <a:cs typeface="Times New Roman" panose="02020603050405020304" pitchFamily="18" charset="0"/>
                        </a:rPr>
                        <a:t>b</a:t>
                      </a:r>
                      <a:r>
                        <a:rPr lang="en-US" sz="1600" b="1" kern="100" baseline="-25000">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n-US" sz="1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kern="100">
                          <a:effectLst/>
                          <a:latin typeface="Times New Roman" panose="02020603050405020304" pitchFamily="18" charset="0"/>
                          <a:ea typeface="Times New Roman" panose="02020603050405020304" pitchFamily="18" charset="0"/>
                          <a:cs typeface="Times New Roman" panose="02020603050405020304" pitchFamily="18" charset="0"/>
                        </a:rPr>
                        <a:t>c’</a:t>
                      </a:r>
                      <a:endParaRPr lang="en-US" sz="1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kern="100">
                          <a:effectLst/>
                          <a:latin typeface="Times New Roman" panose="02020603050405020304" pitchFamily="18" charset="0"/>
                          <a:ea typeface="Times New Roman" panose="02020603050405020304" pitchFamily="18" charset="0"/>
                          <a:cs typeface="Times New Roman" panose="02020603050405020304" pitchFamily="18" charset="0"/>
                        </a:rPr>
                        <a:t>Moderator (V)</a:t>
                      </a:r>
                      <a:endParaRPr lang="en-US" sz="1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kern="100">
                          <a:effectLst/>
                          <a:latin typeface="Times New Roman" panose="02020603050405020304" pitchFamily="18" charset="0"/>
                          <a:ea typeface="Times New Roman" panose="02020603050405020304" pitchFamily="18" charset="0"/>
                          <a:cs typeface="Times New Roman" panose="02020603050405020304" pitchFamily="18" charset="0"/>
                        </a:rPr>
                        <a:t>a(b</a:t>
                      </a:r>
                      <a:r>
                        <a:rPr lang="en-US" sz="1600" b="1" kern="100" baseline="-25000">
                          <a:effectLst/>
                          <a:latin typeface="Times New Roman" panose="02020603050405020304" pitchFamily="18" charset="0"/>
                          <a:ea typeface="Times New Roman" panose="02020603050405020304" pitchFamily="18" charset="0"/>
                          <a:cs typeface="Times New Roman" panose="02020603050405020304" pitchFamily="18" charset="0"/>
                        </a:rPr>
                        <a:t>1</a:t>
                      </a:r>
                      <a:r>
                        <a:rPr lang="en-US" sz="1600" b="1" kern="100">
                          <a:effectLst/>
                          <a:latin typeface="Times New Roman" panose="02020603050405020304" pitchFamily="18" charset="0"/>
                          <a:ea typeface="Times New Roman" panose="02020603050405020304" pitchFamily="18" charset="0"/>
                          <a:cs typeface="Times New Roman" panose="02020603050405020304" pitchFamily="18" charset="0"/>
                        </a:rPr>
                        <a:t>+b</a:t>
                      </a:r>
                      <a:r>
                        <a:rPr lang="en-US" sz="1600" b="1" kern="100" baseline="-25000">
                          <a:effectLst/>
                          <a:latin typeface="Times New Roman" panose="02020603050405020304" pitchFamily="18" charset="0"/>
                          <a:ea typeface="Times New Roman" panose="02020603050405020304" pitchFamily="18" charset="0"/>
                          <a:cs typeface="Times New Roman" panose="02020603050405020304" pitchFamily="18" charset="0"/>
                        </a:rPr>
                        <a:t>3</a:t>
                      </a:r>
                      <a:r>
                        <a:rPr lang="en-US" sz="1600" b="1" kern="100">
                          <a:effectLst/>
                          <a:latin typeface="Times New Roman" panose="02020603050405020304" pitchFamily="18" charset="0"/>
                          <a:ea typeface="Times New Roman" panose="02020603050405020304" pitchFamily="18" charset="0"/>
                          <a:cs typeface="Times New Roman" panose="02020603050405020304" pitchFamily="18" charset="0"/>
                        </a:rPr>
                        <a:t>V)</a:t>
                      </a:r>
                      <a:endParaRPr lang="en-US" sz="1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kern="100">
                          <a:effectLst/>
                          <a:latin typeface="Times New Roman" panose="02020603050405020304" pitchFamily="18" charset="0"/>
                          <a:ea typeface="Times New Roman" panose="02020603050405020304" pitchFamily="18" charset="0"/>
                          <a:cs typeface="Times New Roman" panose="02020603050405020304" pitchFamily="18" charset="0"/>
                        </a:rPr>
                        <a:t>CI </a:t>
                      </a:r>
                      <a:endParaRPr lang="en-US" sz="1800" kern="1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US" sz="1600" b="1" kern="100">
                          <a:effectLst/>
                          <a:latin typeface="Times New Roman" panose="02020603050405020304" pitchFamily="18" charset="0"/>
                          <a:ea typeface="Times New Roman" panose="02020603050405020304" pitchFamily="18" charset="0"/>
                          <a:cs typeface="Times New Roman" panose="02020603050405020304" pitchFamily="18" charset="0"/>
                        </a:rPr>
                        <a:t>[Lower, Upper]</a:t>
                      </a:r>
                      <a:endParaRPr lang="en-US" sz="1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563820">
                <a:tc>
                  <a:txBody>
                    <a:bodyPr/>
                    <a:lstStyle/>
                    <a:p>
                      <a:pPr marL="0" marR="0" algn="ctr">
                        <a:spcBef>
                          <a:spcPts val="0"/>
                        </a:spcBef>
                        <a:spcAft>
                          <a:spcPts val="0"/>
                        </a:spcAft>
                      </a:pPr>
                      <a:r>
                        <a:rPr lang="en-US" sz="1600" kern="100" dirty="0">
                          <a:effectLst/>
                          <a:latin typeface="Times New Roman" panose="02020603050405020304" pitchFamily="18" charset="0"/>
                          <a:ea typeface="Times New Roman" panose="02020603050405020304" pitchFamily="18" charset="0"/>
                          <a:cs typeface="Times New Roman" panose="02020603050405020304" pitchFamily="18" charset="0"/>
                        </a:rPr>
                        <a:t>Corporate Reputation </a:t>
                      </a:r>
                      <a:r>
                        <a:rPr lang="en-US" sz="1600" kern="100" dirty="0">
                          <a:effectLst/>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a:t>
                      </a:r>
                      <a:r>
                        <a:rPr lang="en-US" sz="1600" kern="100" dirty="0">
                          <a:effectLst/>
                          <a:latin typeface="Times New Roman" panose="02020603050405020304" pitchFamily="18" charset="0"/>
                          <a:ea typeface="Times New Roman" panose="02020603050405020304" pitchFamily="18" charset="0"/>
                          <a:cs typeface="Times New Roman" panose="02020603050405020304" pitchFamily="18" charset="0"/>
                        </a:rPr>
                        <a:t> Customer Identification </a:t>
                      </a:r>
                      <a:r>
                        <a:rPr lang="en-US" sz="1600" kern="100" dirty="0">
                          <a:effectLst/>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a:t>
                      </a:r>
                      <a:r>
                        <a:rPr lang="en-US" sz="1600" kern="100" dirty="0">
                          <a:effectLst/>
                          <a:latin typeface="Times New Roman" panose="02020603050405020304" pitchFamily="18" charset="0"/>
                          <a:ea typeface="Times New Roman" panose="02020603050405020304" pitchFamily="18" charset="0"/>
                          <a:cs typeface="Times New Roman" panose="02020603050405020304" pitchFamily="18" charset="0"/>
                        </a:rPr>
                        <a:t> CEBs</a:t>
                      </a:r>
                      <a:endParaRPr lang="en-US" sz="18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600" kern="100">
                          <a:effectLst/>
                          <a:latin typeface="Times New Roman" panose="02020603050405020304" pitchFamily="18" charset="0"/>
                          <a:ea typeface="Times New Roman" panose="02020603050405020304" pitchFamily="18" charset="0"/>
                          <a:cs typeface="Times New Roman" panose="02020603050405020304" pitchFamily="18" charset="0"/>
                        </a:rPr>
                        <a:t>.76***</a:t>
                      </a:r>
                      <a:endParaRPr lang="en-US" sz="1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600" kern="100">
                          <a:effectLst/>
                          <a:latin typeface="Times New Roman" panose="02020603050405020304" pitchFamily="18" charset="0"/>
                          <a:ea typeface="Times New Roman" panose="02020603050405020304" pitchFamily="18" charset="0"/>
                          <a:cs typeface="Times New Roman" panose="02020603050405020304" pitchFamily="18" charset="0"/>
                        </a:rPr>
                        <a:t>.48***</a:t>
                      </a:r>
                      <a:endParaRPr lang="en-US" sz="1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600" kern="100">
                          <a:effectLst/>
                          <a:latin typeface="Times New Roman" panose="02020603050405020304" pitchFamily="18" charset="0"/>
                          <a:ea typeface="Times New Roman" panose="02020603050405020304" pitchFamily="18" charset="0"/>
                          <a:cs typeface="Times New Roman" panose="02020603050405020304" pitchFamily="18" charset="0"/>
                        </a:rPr>
                        <a:t>.04</a:t>
                      </a:r>
                      <a:endParaRPr lang="en-US" sz="1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600" kern="100">
                          <a:effectLst/>
                          <a:latin typeface="Times New Roman" panose="02020603050405020304" pitchFamily="18" charset="0"/>
                          <a:ea typeface="Times New Roman" panose="02020603050405020304" pitchFamily="18" charset="0"/>
                          <a:cs typeface="Times New Roman" panose="02020603050405020304" pitchFamily="18" charset="0"/>
                        </a:rPr>
                        <a:t>.50***</a:t>
                      </a:r>
                      <a:endParaRPr lang="en-US" sz="1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600" kern="100">
                          <a:effectLst/>
                          <a:latin typeface="Times New Roman" panose="02020603050405020304" pitchFamily="18" charset="0"/>
                          <a:ea typeface="Times New Roman" panose="02020603050405020304" pitchFamily="18" charset="0"/>
                          <a:cs typeface="Times New Roman" panose="02020603050405020304" pitchFamily="18" charset="0"/>
                        </a:rPr>
                        <a:t>Product</a:t>
                      </a:r>
                      <a:endParaRPr lang="en-US" sz="1800" kern="1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US" sz="1600" kern="100">
                          <a:effectLst/>
                          <a:latin typeface="Times New Roman" panose="02020603050405020304" pitchFamily="18" charset="0"/>
                          <a:ea typeface="Times New Roman" panose="02020603050405020304" pitchFamily="18" charset="0"/>
                          <a:cs typeface="Times New Roman" panose="02020603050405020304" pitchFamily="18" charset="0"/>
                        </a:rPr>
                        <a:t>Service</a:t>
                      </a:r>
                      <a:endParaRPr lang="en-US" sz="1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600" kern="100">
                          <a:effectLst/>
                          <a:latin typeface="Times New Roman" panose="02020603050405020304" pitchFamily="18" charset="0"/>
                          <a:ea typeface="Times New Roman" panose="02020603050405020304" pitchFamily="18" charset="0"/>
                          <a:cs typeface="Times New Roman" panose="02020603050405020304" pitchFamily="18" charset="0"/>
                        </a:rPr>
                        <a:t>.35***</a:t>
                      </a:r>
                      <a:endParaRPr lang="en-US" sz="1800" kern="1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US" sz="1600" kern="100">
                          <a:effectLst/>
                          <a:latin typeface="Times New Roman" panose="02020603050405020304" pitchFamily="18" charset="0"/>
                          <a:ea typeface="Times New Roman" panose="02020603050405020304" pitchFamily="18" charset="0"/>
                          <a:cs typeface="Times New Roman" panose="02020603050405020304" pitchFamily="18" charset="0"/>
                        </a:rPr>
                        <a:t>.38***</a:t>
                      </a:r>
                      <a:endParaRPr lang="en-US" sz="1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600" kern="100">
                          <a:effectLst/>
                          <a:latin typeface="Times New Roman" panose="02020603050405020304" pitchFamily="18" charset="0"/>
                          <a:ea typeface="Times New Roman" panose="02020603050405020304" pitchFamily="18" charset="0"/>
                          <a:cs typeface="Times New Roman" panose="02020603050405020304" pitchFamily="18" charset="0"/>
                        </a:rPr>
                        <a:t>[-.16, .20]</a:t>
                      </a:r>
                      <a:endParaRPr lang="en-US" sz="1800" kern="1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US" sz="1600" kern="100">
                          <a:effectLst/>
                          <a:latin typeface="Times New Roman" panose="02020603050405020304" pitchFamily="18" charset="0"/>
                          <a:ea typeface="Times New Roman" panose="02020603050405020304" pitchFamily="18" charset="0"/>
                          <a:cs typeface="Times New Roman" panose="02020603050405020304" pitchFamily="18" charset="0"/>
                        </a:rPr>
                        <a:t>H5a: Rejected</a:t>
                      </a:r>
                      <a:endParaRPr lang="en-US" sz="1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1"/>
                  </a:ext>
                </a:extLst>
              </a:tr>
              <a:tr h="508993">
                <a:tc>
                  <a:txBody>
                    <a:bodyPr/>
                    <a:lstStyle/>
                    <a:p>
                      <a:pPr marL="0" marR="0" algn="ctr">
                        <a:spcBef>
                          <a:spcPts val="0"/>
                        </a:spcBef>
                        <a:spcAft>
                          <a:spcPts val="0"/>
                        </a:spcAft>
                      </a:pPr>
                      <a:r>
                        <a:rPr lang="en-US" sz="1600" kern="100">
                          <a:effectLst/>
                          <a:latin typeface="Times New Roman" panose="02020603050405020304" pitchFamily="18" charset="0"/>
                          <a:ea typeface="Times New Roman" panose="02020603050405020304" pitchFamily="18" charset="0"/>
                          <a:cs typeface="Times New Roman" panose="02020603050405020304" pitchFamily="18" charset="0"/>
                        </a:rPr>
                        <a:t>Corporate Reputation </a:t>
                      </a:r>
                      <a:r>
                        <a:rPr lang="en-US" sz="1600" kern="100">
                          <a:effectLst/>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a:t>
                      </a:r>
                      <a:r>
                        <a:rPr lang="en-US" sz="1600" kern="1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kern="1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US" sz="1600" kern="100">
                          <a:effectLst/>
                          <a:latin typeface="Times New Roman" panose="02020603050405020304" pitchFamily="18" charset="0"/>
                          <a:ea typeface="Times New Roman" panose="02020603050405020304" pitchFamily="18" charset="0"/>
                          <a:cs typeface="Times New Roman" panose="02020603050405020304" pitchFamily="18" charset="0"/>
                        </a:rPr>
                        <a:t>Brand Love </a:t>
                      </a:r>
                      <a:r>
                        <a:rPr lang="en-US" sz="1600" kern="100">
                          <a:effectLst/>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a:t>
                      </a:r>
                      <a:r>
                        <a:rPr lang="en-US" sz="1600" kern="100">
                          <a:effectLst/>
                          <a:latin typeface="Times New Roman" panose="02020603050405020304" pitchFamily="18" charset="0"/>
                          <a:ea typeface="Times New Roman" panose="02020603050405020304" pitchFamily="18" charset="0"/>
                          <a:cs typeface="Times New Roman" panose="02020603050405020304" pitchFamily="18" charset="0"/>
                        </a:rPr>
                        <a:t> CEBs</a:t>
                      </a:r>
                      <a:endParaRPr lang="en-US" sz="1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00">
                          <a:effectLst/>
                          <a:latin typeface="Times New Roman" panose="02020603050405020304" pitchFamily="18" charset="0"/>
                          <a:ea typeface="Times New Roman" panose="02020603050405020304" pitchFamily="18" charset="0"/>
                          <a:cs typeface="Times New Roman" panose="02020603050405020304" pitchFamily="18" charset="0"/>
                        </a:rPr>
                        <a:t>1.00***</a:t>
                      </a:r>
                      <a:endParaRPr lang="en-US" sz="1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00">
                          <a:effectLst/>
                          <a:latin typeface="Times New Roman" panose="02020603050405020304" pitchFamily="18" charset="0"/>
                          <a:ea typeface="Times New Roman" panose="02020603050405020304" pitchFamily="18" charset="0"/>
                          <a:cs typeface="Times New Roman" panose="02020603050405020304" pitchFamily="18" charset="0"/>
                        </a:rPr>
                        <a:t>.46***</a:t>
                      </a:r>
                      <a:endParaRPr lang="en-US" sz="1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00">
                          <a:effectLst/>
                          <a:latin typeface="Times New Roman" panose="02020603050405020304" pitchFamily="18" charset="0"/>
                          <a:ea typeface="Times New Roman" panose="02020603050405020304" pitchFamily="18" charset="0"/>
                          <a:cs typeface="Times New Roman" panose="02020603050405020304" pitchFamily="18" charset="0"/>
                        </a:rPr>
                        <a:t>-.14</a:t>
                      </a:r>
                      <a:endParaRPr lang="en-US" sz="1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00">
                          <a:effectLst/>
                          <a:latin typeface="Times New Roman" panose="02020603050405020304" pitchFamily="18" charset="0"/>
                          <a:ea typeface="Times New Roman" panose="02020603050405020304" pitchFamily="18" charset="0"/>
                          <a:cs typeface="Times New Roman" panose="02020603050405020304" pitchFamily="18" charset="0"/>
                        </a:rPr>
                        <a:t>.42**</a:t>
                      </a:r>
                      <a:endParaRPr lang="en-US" sz="1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00">
                          <a:effectLst/>
                          <a:latin typeface="Times New Roman" panose="02020603050405020304" pitchFamily="18" charset="0"/>
                          <a:ea typeface="Times New Roman" panose="02020603050405020304" pitchFamily="18" charset="0"/>
                          <a:cs typeface="Times New Roman" panose="02020603050405020304" pitchFamily="18" charset="0"/>
                        </a:rPr>
                        <a:t>Product</a:t>
                      </a:r>
                      <a:endParaRPr lang="en-US" sz="1800" kern="1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US" sz="1600" kern="100">
                          <a:effectLst/>
                          <a:latin typeface="Times New Roman" panose="02020603050405020304" pitchFamily="18" charset="0"/>
                          <a:ea typeface="Times New Roman" panose="02020603050405020304" pitchFamily="18" charset="0"/>
                          <a:cs typeface="Times New Roman" panose="02020603050405020304" pitchFamily="18" charset="0"/>
                        </a:rPr>
                        <a:t>Service</a:t>
                      </a:r>
                      <a:endParaRPr lang="en-US" sz="1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00">
                          <a:effectLst/>
                          <a:latin typeface="Times New Roman" panose="02020603050405020304" pitchFamily="18" charset="0"/>
                          <a:ea typeface="Times New Roman" panose="02020603050405020304" pitchFamily="18" charset="0"/>
                          <a:cs typeface="Times New Roman" panose="02020603050405020304" pitchFamily="18" charset="0"/>
                        </a:rPr>
                        <a:t>.54***</a:t>
                      </a:r>
                      <a:endParaRPr lang="en-US" sz="1800" kern="1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US" sz="1600" kern="100">
                          <a:effectLst/>
                          <a:latin typeface="Times New Roman" panose="02020603050405020304" pitchFamily="18" charset="0"/>
                          <a:ea typeface="Times New Roman" panose="02020603050405020304" pitchFamily="18" charset="0"/>
                          <a:cs typeface="Times New Roman" panose="02020603050405020304" pitchFamily="18" charset="0"/>
                        </a:rPr>
                        <a:t>.40***</a:t>
                      </a:r>
                      <a:endParaRPr lang="en-US" sz="1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00">
                          <a:effectLst/>
                          <a:latin typeface="Times New Roman" panose="02020603050405020304" pitchFamily="18" charset="0"/>
                          <a:ea typeface="Times New Roman" panose="02020603050405020304" pitchFamily="18" charset="0"/>
                          <a:cs typeface="Times New Roman" panose="02020603050405020304" pitchFamily="18" charset="0"/>
                        </a:rPr>
                        <a:t>[-.38, .10]</a:t>
                      </a:r>
                      <a:endParaRPr lang="en-US" sz="1800" kern="1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US" sz="1600" kern="100">
                          <a:effectLst/>
                          <a:latin typeface="Times New Roman" panose="02020603050405020304" pitchFamily="18" charset="0"/>
                          <a:ea typeface="Times New Roman" panose="02020603050405020304" pitchFamily="18" charset="0"/>
                          <a:cs typeface="Times New Roman" panose="02020603050405020304" pitchFamily="18" charset="0"/>
                        </a:rPr>
                        <a:t>H5b: Rejected</a:t>
                      </a:r>
                      <a:endParaRPr lang="en-US" sz="1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430573">
                <a:tc gridSpan="8">
                  <a:txBody>
                    <a:bodyPr/>
                    <a:lstStyle/>
                    <a:p>
                      <a:pPr marL="0" marR="0" algn="l">
                        <a:spcBef>
                          <a:spcPts val="0"/>
                        </a:spcBef>
                        <a:spcAft>
                          <a:spcPts val="0"/>
                        </a:spcAft>
                      </a:pPr>
                      <a:r>
                        <a:rPr lang="en-US" sz="1200" i="1" kern="100" dirty="0">
                          <a:effectLst/>
                          <a:latin typeface="Times New Roman" panose="02020603050405020304" pitchFamily="18" charset="0"/>
                          <a:ea typeface="Times New Roman" panose="02020603050405020304" pitchFamily="18" charset="0"/>
                          <a:cs typeface="Times New Roman" panose="02020603050405020304" pitchFamily="18" charset="0"/>
                        </a:rPr>
                        <a:t>Note</a:t>
                      </a:r>
                      <a:r>
                        <a:rPr lang="en-US" sz="1200" kern="100" dirty="0">
                          <a:effectLst/>
                          <a:latin typeface="Times New Roman" panose="02020603050405020304" pitchFamily="18" charset="0"/>
                          <a:ea typeface="Times New Roman" panose="02020603050405020304" pitchFamily="18" charset="0"/>
                          <a:cs typeface="Times New Roman" panose="02020603050405020304" pitchFamily="18" charset="0"/>
                        </a:rPr>
                        <a:t>: Bootstrapping based on N=5000 subsamples; 95% biased-corrected confidence intervals (CI).</a:t>
                      </a:r>
                      <a:endParaRPr lang="en-US" sz="18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marL="274320" marR="0" algn="l">
                        <a:spcBef>
                          <a:spcPts val="0"/>
                        </a:spcBef>
                        <a:spcAft>
                          <a:spcPts val="0"/>
                        </a:spcAft>
                      </a:pPr>
                      <a:r>
                        <a:rPr lang="en-US" sz="12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i="1" kern="100" dirty="0">
                          <a:effectLst/>
                          <a:latin typeface="Times New Roman" panose="02020603050405020304" pitchFamily="18" charset="0"/>
                          <a:ea typeface="Times New Roman" panose="02020603050405020304" pitchFamily="18" charset="0"/>
                          <a:cs typeface="Times New Roman" panose="02020603050405020304" pitchFamily="18" charset="0"/>
                        </a:rPr>
                        <a:t>p&lt;</a:t>
                      </a:r>
                      <a:r>
                        <a:rPr lang="en-US" sz="1200" kern="100" dirty="0">
                          <a:effectLst/>
                          <a:latin typeface="Times New Roman" panose="02020603050405020304" pitchFamily="18" charset="0"/>
                          <a:ea typeface="Times New Roman" panose="02020603050405020304" pitchFamily="18" charset="0"/>
                          <a:cs typeface="Times New Roman" panose="02020603050405020304" pitchFamily="18" charset="0"/>
                        </a:rPr>
                        <a:t>.01; *** </a:t>
                      </a:r>
                      <a:r>
                        <a:rPr lang="en-US" sz="1200" i="1" kern="100" dirty="0">
                          <a:effectLst/>
                          <a:latin typeface="Times New Roman" panose="02020603050405020304" pitchFamily="18" charset="0"/>
                          <a:ea typeface="Times New Roman" panose="02020603050405020304" pitchFamily="18" charset="0"/>
                          <a:cs typeface="Times New Roman" panose="02020603050405020304" pitchFamily="18" charset="0"/>
                        </a:rPr>
                        <a:t>p</a:t>
                      </a:r>
                      <a:r>
                        <a:rPr lang="en-US" sz="1200" kern="100" dirty="0">
                          <a:effectLst/>
                          <a:latin typeface="Times New Roman" panose="02020603050405020304" pitchFamily="18" charset="0"/>
                          <a:ea typeface="Times New Roman" panose="02020603050405020304" pitchFamily="18" charset="0"/>
                          <a:cs typeface="Times New Roman" panose="02020603050405020304" pitchFamily="18" charset="0"/>
                        </a:rPr>
                        <a:t>&lt;.001</a:t>
                      </a:r>
                      <a:endParaRPr lang="en-US" sz="18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5188622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4020" y="268807"/>
            <a:ext cx="4762910" cy="1035409"/>
          </a:xfrm>
        </p:spPr>
        <p:txBody>
          <a:bodyPr>
            <a:normAutofit/>
          </a:bodyPr>
          <a:lstStyle/>
          <a:p>
            <a:r>
              <a:rPr lang="en-US" sz="2600" b="1" dirty="0">
                <a:latin typeface="Constantia" panose="02030602050306030303" pitchFamily="18" charset="0"/>
              </a:rPr>
              <a:t>Post-hoc Analysis</a:t>
            </a:r>
          </a:p>
        </p:txBody>
      </p:sp>
      <p:sp>
        <p:nvSpPr>
          <p:cNvPr id="6" name="Content Placeholder 5"/>
          <p:cNvSpPr>
            <a:spLocks noGrp="1"/>
          </p:cNvSpPr>
          <p:nvPr>
            <p:ph idx="1"/>
          </p:nvPr>
        </p:nvSpPr>
        <p:spPr>
          <a:xfrm>
            <a:off x="584020" y="1400537"/>
            <a:ext cx="11607980" cy="1511481"/>
          </a:xfrm>
        </p:spPr>
        <p:txBody>
          <a:bodyPr/>
          <a:lstStyle/>
          <a:p>
            <a:pPr>
              <a:lnSpc>
                <a:spcPct val="100000"/>
              </a:lnSpc>
            </a:pPr>
            <a:r>
              <a:rPr lang="en-US" sz="2600" b="1" dirty="0">
                <a:solidFill>
                  <a:srgbClr val="7030A0"/>
                </a:solidFill>
                <a:latin typeface="Constantia" panose="02030602050306030303" pitchFamily="18" charset="0"/>
              </a:rPr>
              <a:t>Dominance analysis</a:t>
            </a:r>
          </a:p>
          <a:p>
            <a:pPr lvl="1">
              <a:lnSpc>
                <a:spcPct val="100000"/>
              </a:lnSpc>
            </a:pPr>
            <a:r>
              <a:rPr lang="en-US" sz="2200" dirty="0">
                <a:latin typeface="Constantia" panose="02030602050306030303" pitchFamily="18" charset="0"/>
              </a:rPr>
              <a:t>To evaluate the importance of each critical predictor relative to other predictor </a:t>
            </a:r>
            <a:r>
              <a:rPr lang="en-US" sz="1400" dirty="0">
                <a:latin typeface="Constantia" panose="02030602050306030303" pitchFamily="18" charset="0"/>
              </a:rPr>
              <a:t>(</a:t>
            </a:r>
            <a:r>
              <a:rPr lang="en-US" sz="1400" dirty="0" err="1">
                <a:latin typeface="Constantia" panose="02030602050306030303" pitchFamily="18" charset="0"/>
              </a:rPr>
              <a:t>Budescu</a:t>
            </a:r>
            <a:r>
              <a:rPr lang="en-US" sz="1400" dirty="0">
                <a:latin typeface="Constantia" panose="02030602050306030303" pitchFamily="18" charset="0"/>
              </a:rPr>
              <a:t> 1993)</a:t>
            </a:r>
            <a:r>
              <a:rPr lang="en-US" dirty="0">
                <a:latin typeface="Constantia" panose="02030602050306030303" pitchFamily="18" charset="0"/>
              </a:rPr>
              <a:t>.</a:t>
            </a:r>
          </a:p>
        </p:txBody>
      </p:sp>
      <p:graphicFrame>
        <p:nvGraphicFramePr>
          <p:cNvPr id="4" name="Chart 3"/>
          <p:cNvGraphicFramePr>
            <a:graphicFrameLocks/>
          </p:cNvGraphicFramePr>
          <p:nvPr>
            <p:extLst>
              <p:ext uri="{D42A27DB-BD31-4B8C-83A1-F6EECF244321}">
                <p14:modId xmlns:p14="http://schemas.microsoft.com/office/powerpoint/2010/main" val="2004518418"/>
              </p:ext>
            </p:extLst>
          </p:nvPr>
        </p:nvGraphicFramePr>
        <p:xfrm>
          <a:off x="2248080" y="2499561"/>
          <a:ext cx="7784193" cy="4202393"/>
        </p:xfrm>
        <a:graphic>
          <a:graphicData uri="http://schemas.openxmlformats.org/drawingml/2006/chart">
            <c:chart xmlns:c="http://schemas.openxmlformats.org/drawingml/2006/chart" xmlns:r="http://schemas.openxmlformats.org/officeDocument/2006/relationships" r:id="rId2"/>
          </a:graphicData>
        </a:graphic>
      </p:graphicFrame>
      <p:cxnSp>
        <p:nvCxnSpPr>
          <p:cNvPr id="12" name="Straight Arrow Connector 11"/>
          <p:cNvCxnSpPr>
            <a:endCxn id="24" idx="2"/>
          </p:cNvCxnSpPr>
          <p:nvPr/>
        </p:nvCxnSpPr>
        <p:spPr>
          <a:xfrm>
            <a:off x="8121570" y="601884"/>
            <a:ext cx="1343650" cy="184628"/>
          </a:xfrm>
          <a:prstGeom prst="straightConnector1">
            <a:avLst/>
          </a:prstGeom>
          <a:ln w="15875">
            <a:solidFill>
              <a:schemeClr val="tx1"/>
            </a:solidFill>
            <a:tailEnd type="triangle" w="med" len="lg"/>
          </a:ln>
        </p:spPr>
        <p:style>
          <a:lnRef idx="1">
            <a:schemeClr val="accent1"/>
          </a:lnRef>
          <a:fillRef idx="0">
            <a:schemeClr val="accent1"/>
          </a:fillRef>
          <a:effectRef idx="0">
            <a:schemeClr val="accent1"/>
          </a:effectRef>
          <a:fontRef idx="minor">
            <a:schemeClr val="tx1"/>
          </a:fontRef>
        </p:style>
      </p:cxnSp>
      <p:sp>
        <p:nvSpPr>
          <p:cNvPr id="21" name="Rectangle 20"/>
          <p:cNvSpPr/>
          <p:nvPr/>
        </p:nvSpPr>
        <p:spPr>
          <a:xfrm>
            <a:off x="7554411" y="125209"/>
            <a:ext cx="853394" cy="1450304"/>
          </a:xfrm>
          <a:prstGeom prst="rect">
            <a:avLst/>
          </a:prstGeom>
          <a:no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b="1" u="sng" dirty="0">
                <a:solidFill>
                  <a:srgbClr val="C00000"/>
                </a:solidFill>
                <a:effectLst>
                  <a:outerShdw blurRad="38100" dist="38100" dir="2700000" algn="tl">
                    <a:srgbClr val="000000">
                      <a:alpha val="43137"/>
                    </a:srgbClr>
                  </a:outerShdw>
                </a:effectLst>
              </a:rPr>
              <a:t>CR</a:t>
            </a:r>
          </a:p>
          <a:p>
            <a:pPr marL="115888" indent="-115888">
              <a:buFont typeface="Arial" panose="020B0604020202020204" pitchFamily="34" charset="0"/>
              <a:buChar char="•"/>
            </a:pPr>
            <a:r>
              <a:rPr lang="en-US" sz="1400" dirty="0">
                <a:solidFill>
                  <a:schemeClr val="tx1"/>
                </a:solidFill>
                <a:effectLst>
                  <a:outerShdw blurRad="38100" dist="38100" dir="2700000" algn="tl">
                    <a:srgbClr val="000000">
                      <a:alpha val="43137"/>
                    </a:srgbClr>
                  </a:outerShdw>
                </a:effectLst>
              </a:rPr>
              <a:t>CO</a:t>
            </a:r>
          </a:p>
          <a:p>
            <a:pPr marL="115888" indent="-115888">
              <a:buFont typeface="Arial" panose="020B0604020202020204" pitchFamily="34" charset="0"/>
              <a:buChar char="•"/>
            </a:pPr>
            <a:r>
              <a:rPr lang="en-US" sz="1400" dirty="0">
                <a:solidFill>
                  <a:schemeClr val="tx1"/>
                </a:solidFill>
                <a:effectLst>
                  <a:outerShdw blurRad="38100" dist="38100" dir="2700000" algn="tl">
                    <a:srgbClr val="000000">
                      <a:alpha val="43137"/>
                    </a:srgbClr>
                  </a:outerShdw>
                </a:effectLst>
              </a:rPr>
              <a:t>GE</a:t>
            </a:r>
          </a:p>
          <a:p>
            <a:pPr marL="115888" indent="-115888">
              <a:buFont typeface="Arial" panose="020B0604020202020204" pitchFamily="34" charset="0"/>
              <a:buChar char="•"/>
            </a:pPr>
            <a:r>
              <a:rPr lang="en-US" sz="1400" dirty="0">
                <a:solidFill>
                  <a:schemeClr val="tx1"/>
                </a:solidFill>
                <a:effectLst>
                  <a:outerShdw blurRad="38100" dist="38100" dir="2700000" algn="tl">
                    <a:srgbClr val="000000">
                      <a:alpha val="43137"/>
                    </a:srgbClr>
                  </a:outerShdw>
                </a:effectLst>
              </a:rPr>
              <a:t>P&amp;SQ</a:t>
            </a:r>
          </a:p>
          <a:p>
            <a:pPr marL="115888" indent="-115888">
              <a:buFont typeface="Arial" panose="020B0604020202020204" pitchFamily="34" charset="0"/>
              <a:buChar char="•"/>
            </a:pPr>
            <a:r>
              <a:rPr lang="en-US" sz="1400" dirty="0">
                <a:solidFill>
                  <a:schemeClr val="tx1"/>
                </a:solidFill>
                <a:effectLst>
                  <a:outerShdw blurRad="38100" dist="38100" dir="2700000" algn="tl">
                    <a:srgbClr val="000000">
                      <a:alpha val="43137"/>
                    </a:srgbClr>
                  </a:outerShdw>
                </a:effectLst>
              </a:rPr>
              <a:t>R&amp;FSC</a:t>
            </a:r>
          </a:p>
          <a:p>
            <a:pPr marL="115888" indent="-115888">
              <a:buFont typeface="Arial" panose="020B0604020202020204" pitchFamily="34" charset="0"/>
              <a:buChar char="•"/>
            </a:pPr>
            <a:r>
              <a:rPr lang="en-US" sz="1400" dirty="0">
                <a:solidFill>
                  <a:schemeClr val="tx1"/>
                </a:solidFill>
                <a:effectLst>
                  <a:outerShdw blurRad="38100" dist="38100" dir="2700000" algn="tl">
                    <a:srgbClr val="000000">
                      <a:alpha val="43137"/>
                    </a:srgbClr>
                  </a:outerShdw>
                </a:effectLst>
              </a:rPr>
              <a:t>S&amp;ER</a:t>
            </a:r>
          </a:p>
        </p:txBody>
      </p:sp>
      <p:sp>
        <p:nvSpPr>
          <p:cNvPr id="24" name="Oval 23"/>
          <p:cNvSpPr/>
          <p:nvPr/>
        </p:nvSpPr>
        <p:spPr>
          <a:xfrm>
            <a:off x="9465220" y="575733"/>
            <a:ext cx="796304" cy="421558"/>
          </a:xfrm>
          <a:prstGeom prst="ellipse">
            <a:avLst/>
          </a:prstGeom>
          <a:noFill/>
          <a:ln w="190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dirty="0">
                <a:solidFill>
                  <a:schemeClr val="accent5">
                    <a:lumMod val="75000"/>
                  </a:schemeClr>
                </a:solidFill>
                <a:effectLst>
                  <a:outerShdw blurRad="38100" dist="38100" dir="2700000" algn="tl">
                    <a:srgbClr val="000000">
                      <a:alpha val="43137"/>
                    </a:srgbClr>
                  </a:outerShdw>
                </a:effectLst>
              </a:rPr>
              <a:t>CEBs</a:t>
            </a:r>
          </a:p>
        </p:txBody>
      </p:sp>
      <p:cxnSp>
        <p:nvCxnSpPr>
          <p:cNvPr id="25" name="Straight Arrow Connector 24"/>
          <p:cNvCxnSpPr>
            <a:endCxn id="24" idx="2"/>
          </p:cNvCxnSpPr>
          <p:nvPr/>
        </p:nvCxnSpPr>
        <p:spPr>
          <a:xfrm>
            <a:off x="8121570" y="786512"/>
            <a:ext cx="1343650" cy="0"/>
          </a:xfrm>
          <a:prstGeom prst="straightConnector1">
            <a:avLst/>
          </a:prstGeom>
          <a:ln w="15875">
            <a:solidFill>
              <a:schemeClr val="tx1"/>
            </a:solidFill>
            <a:tailEnd type="triangle" w="med" len="lg"/>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a:endCxn id="24" idx="2"/>
          </p:cNvCxnSpPr>
          <p:nvPr/>
        </p:nvCxnSpPr>
        <p:spPr>
          <a:xfrm flipV="1">
            <a:off x="8257092" y="786513"/>
            <a:ext cx="1208128" cy="210779"/>
          </a:xfrm>
          <a:prstGeom prst="straightConnector1">
            <a:avLst/>
          </a:prstGeom>
          <a:ln w="15875">
            <a:solidFill>
              <a:schemeClr val="tx1"/>
            </a:solidFill>
            <a:tailEnd type="triangle" w="med" len="lg"/>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a:endCxn id="24" idx="2"/>
          </p:cNvCxnSpPr>
          <p:nvPr/>
        </p:nvCxnSpPr>
        <p:spPr>
          <a:xfrm flipV="1">
            <a:off x="8332450" y="786513"/>
            <a:ext cx="1132771" cy="402785"/>
          </a:xfrm>
          <a:prstGeom prst="straightConnector1">
            <a:avLst/>
          </a:prstGeom>
          <a:ln w="15875">
            <a:solidFill>
              <a:schemeClr val="tx1"/>
            </a:solidFill>
            <a:tailEnd type="triangle" w="med" len="lg"/>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a:endCxn id="24" idx="2"/>
          </p:cNvCxnSpPr>
          <p:nvPr/>
        </p:nvCxnSpPr>
        <p:spPr>
          <a:xfrm flipV="1">
            <a:off x="8239572" y="786513"/>
            <a:ext cx="1225648" cy="626481"/>
          </a:xfrm>
          <a:prstGeom prst="straightConnector1">
            <a:avLst/>
          </a:prstGeom>
          <a:ln w="15875">
            <a:solidFill>
              <a:schemeClr val="tx1"/>
            </a:solidFill>
            <a:tailEnd type="triangle" w="med"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884222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6205" y="325940"/>
            <a:ext cx="7886700" cy="1070133"/>
          </a:xfrm>
        </p:spPr>
        <p:txBody>
          <a:bodyPr>
            <a:normAutofit/>
          </a:bodyPr>
          <a:lstStyle/>
          <a:p>
            <a:r>
              <a:rPr lang="en-US" sz="2600" b="1" dirty="0">
                <a:latin typeface="Constantia" panose="02030602050306030303" pitchFamily="18" charset="0"/>
              </a:rPr>
              <a:t>Implications</a:t>
            </a:r>
          </a:p>
        </p:txBody>
      </p:sp>
      <p:sp>
        <p:nvSpPr>
          <p:cNvPr id="6" name="Content Placeholder 5"/>
          <p:cNvSpPr>
            <a:spLocks noGrp="1"/>
          </p:cNvSpPr>
          <p:nvPr>
            <p:ph idx="1"/>
          </p:nvPr>
        </p:nvSpPr>
        <p:spPr>
          <a:xfrm>
            <a:off x="666205" y="1533481"/>
            <a:ext cx="10894423" cy="4591231"/>
          </a:xfrm>
        </p:spPr>
        <p:txBody>
          <a:bodyPr>
            <a:normAutofit fontScale="92500"/>
          </a:bodyPr>
          <a:lstStyle/>
          <a:p>
            <a:pPr>
              <a:lnSpc>
                <a:spcPct val="100000"/>
              </a:lnSpc>
              <a:spcBef>
                <a:spcPts val="0"/>
              </a:spcBef>
              <a:spcAft>
                <a:spcPts val="600"/>
              </a:spcAft>
            </a:pPr>
            <a:r>
              <a:rPr lang="en-US" b="1" dirty="0">
                <a:solidFill>
                  <a:srgbClr val="0070C0"/>
                </a:solidFill>
                <a:latin typeface="Constantia" panose="02030602050306030303" pitchFamily="18" charset="0"/>
              </a:rPr>
              <a:t>Theoretical implications</a:t>
            </a:r>
          </a:p>
          <a:p>
            <a:pPr lvl="1">
              <a:lnSpc>
                <a:spcPct val="100000"/>
              </a:lnSpc>
              <a:spcBef>
                <a:spcPts val="0"/>
              </a:spcBef>
              <a:spcAft>
                <a:spcPts val="600"/>
              </a:spcAft>
              <a:buFont typeface="Courier New" panose="02070309020205020404" pitchFamily="49" charset="0"/>
              <a:buChar char="o"/>
            </a:pPr>
            <a:r>
              <a:rPr lang="en-US" dirty="0">
                <a:latin typeface="Constantia" panose="02030602050306030303" pitchFamily="18" charset="0"/>
              </a:rPr>
              <a:t> Exploring a firm-based antecedent, corporate reputation, of CEBs.</a:t>
            </a:r>
          </a:p>
          <a:p>
            <a:pPr lvl="1">
              <a:lnSpc>
                <a:spcPct val="100000"/>
              </a:lnSpc>
              <a:spcBef>
                <a:spcPts val="0"/>
              </a:spcBef>
              <a:spcAft>
                <a:spcPts val="600"/>
              </a:spcAft>
              <a:buFont typeface="Courier New" panose="02070309020205020404" pitchFamily="49" charset="0"/>
              <a:buChar char="o"/>
            </a:pPr>
            <a:r>
              <a:rPr lang="en-US" dirty="0">
                <a:latin typeface="Constantia" panose="02030602050306030303" pitchFamily="18" charset="0"/>
              </a:rPr>
              <a:t> Drawing on S-O-R theory, empirically testing the role of customer-based factors, customer identification and brand love, as mediators.</a:t>
            </a:r>
          </a:p>
          <a:p>
            <a:pPr lvl="1">
              <a:lnSpc>
                <a:spcPct val="100000"/>
              </a:lnSpc>
              <a:spcBef>
                <a:spcPts val="0"/>
              </a:spcBef>
              <a:spcAft>
                <a:spcPts val="1200"/>
              </a:spcAft>
              <a:buFont typeface="Courier New" panose="02070309020205020404" pitchFamily="49" charset="0"/>
              <a:buChar char="o"/>
            </a:pPr>
            <a:r>
              <a:rPr lang="en-US" dirty="0">
                <a:latin typeface="Constantia" panose="02030602050306030303" pitchFamily="18" charset="0"/>
              </a:rPr>
              <a:t> Attempting to investigate the difference in the corporate reputation-customer identification-brand love-CEBs relationship between product and service industry.</a:t>
            </a:r>
          </a:p>
          <a:p>
            <a:pPr>
              <a:lnSpc>
                <a:spcPct val="100000"/>
              </a:lnSpc>
              <a:spcBef>
                <a:spcPts val="0"/>
              </a:spcBef>
              <a:spcAft>
                <a:spcPts val="600"/>
              </a:spcAft>
            </a:pPr>
            <a:r>
              <a:rPr lang="en-US" b="1" dirty="0">
                <a:solidFill>
                  <a:srgbClr val="C00000"/>
                </a:solidFill>
                <a:latin typeface="Constantia" panose="02030602050306030303" pitchFamily="18" charset="0"/>
              </a:rPr>
              <a:t>Managerial implications</a:t>
            </a:r>
          </a:p>
          <a:p>
            <a:pPr lvl="1">
              <a:lnSpc>
                <a:spcPct val="100000"/>
              </a:lnSpc>
              <a:spcBef>
                <a:spcPts val="0"/>
              </a:spcBef>
              <a:spcAft>
                <a:spcPts val="1200"/>
              </a:spcAft>
              <a:buFont typeface="Courier New" panose="02070309020205020404" pitchFamily="49" charset="0"/>
              <a:buChar char="o"/>
            </a:pPr>
            <a:r>
              <a:rPr lang="en-US" dirty="0">
                <a:latin typeface="Constantia" panose="02030602050306030303" pitchFamily="18" charset="0"/>
              </a:rPr>
              <a:t> Understanding importance of CEBs as sustainable competitive advantages and corporate reputation as a crucial source that leads to CEBs.  </a:t>
            </a:r>
          </a:p>
          <a:p>
            <a:pPr lvl="1">
              <a:lnSpc>
                <a:spcPct val="100000"/>
              </a:lnSpc>
              <a:spcBef>
                <a:spcPts val="0"/>
              </a:spcBef>
              <a:spcAft>
                <a:spcPts val="1200"/>
              </a:spcAft>
              <a:buFont typeface="Courier New" panose="02070309020205020404" pitchFamily="49" charset="0"/>
              <a:buChar char="o"/>
            </a:pPr>
            <a:r>
              <a:rPr lang="en-US" dirty="0">
                <a:latin typeface="Constantia" panose="02030602050306030303" pitchFamily="18" charset="0"/>
              </a:rPr>
              <a:t> Being aware of the role of customer identification and brand love to link corporate reputation to CEBs.</a:t>
            </a:r>
          </a:p>
        </p:txBody>
      </p:sp>
    </p:spTree>
    <p:extLst>
      <p:ext uri="{BB962C8B-B14F-4D97-AF65-F5344CB8AC3E}">
        <p14:creationId xmlns:p14="http://schemas.microsoft.com/office/powerpoint/2010/main" val="28736116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9269" y="378192"/>
            <a:ext cx="7886700" cy="1035409"/>
          </a:xfrm>
        </p:spPr>
        <p:txBody>
          <a:bodyPr>
            <a:normAutofit/>
          </a:bodyPr>
          <a:lstStyle/>
          <a:p>
            <a:r>
              <a:rPr lang="en-US" sz="2600" b="1" dirty="0">
                <a:latin typeface="Constantia" panose="02030602050306030303" pitchFamily="18" charset="0"/>
              </a:rPr>
              <a:t>Limitations and Future Research</a:t>
            </a:r>
          </a:p>
        </p:txBody>
      </p:sp>
      <p:sp>
        <p:nvSpPr>
          <p:cNvPr id="6" name="Content Placeholder 5"/>
          <p:cNvSpPr>
            <a:spLocks noGrp="1"/>
          </p:cNvSpPr>
          <p:nvPr>
            <p:ph idx="1"/>
          </p:nvPr>
        </p:nvSpPr>
        <p:spPr>
          <a:xfrm>
            <a:off x="679269" y="1721453"/>
            <a:ext cx="10946674" cy="4351338"/>
          </a:xfrm>
        </p:spPr>
        <p:txBody>
          <a:bodyPr>
            <a:normAutofit fontScale="92500" lnSpcReduction="10000"/>
          </a:bodyPr>
          <a:lstStyle/>
          <a:p>
            <a:pPr>
              <a:lnSpc>
                <a:spcPct val="100000"/>
              </a:lnSpc>
              <a:spcBef>
                <a:spcPts val="0"/>
              </a:spcBef>
              <a:spcAft>
                <a:spcPts val="600"/>
              </a:spcAft>
            </a:pPr>
            <a:r>
              <a:rPr lang="en-US" dirty="0">
                <a:latin typeface="Constantia" panose="02030602050306030303" pitchFamily="18" charset="0"/>
              </a:rPr>
              <a:t>Limited the generalizability due to snowball sampling.</a:t>
            </a:r>
          </a:p>
          <a:p>
            <a:pPr lvl="1">
              <a:lnSpc>
                <a:spcPct val="100000"/>
              </a:lnSpc>
              <a:spcBef>
                <a:spcPts val="0"/>
              </a:spcBef>
              <a:spcAft>
                <a:spcPts val="1200"/>
              </a:spcAft>
              <a:buFont typeface="Courier New" panose="02070309020205020404" pitchFamily="49" charset="0"/>
              <a:buChar char="o"/>
            </a:pPr>
            <a:r>
              <a:rPr lang="en-US" dirty="0">
                <a:latin typeface="Constantia" panose="02030602050306030303" pitchFamily="18" charset="0"/>
              </a:rPr>
              <a:t> Need to collect larger samples  and more diverse demographic profiles.</a:t>
            </a:r>
          </a:p>
          <a:p>
            <a:pPr>
              <a:lnSpc>
                <a:spcPct val="100000"/>
              </a:lnSpc>
              <a:spcBef>
                <a:spcPts val="0"/>
              </a:spcBef>
              <a:spcAft>
                <a:spcPts val="600"/>
              </a:spcAft>
            </a:pPr>
            <a:r>
              <a:rPr lang="en-US" dirty="0">
                <a:latin typeface="Constantia" panose="02030602050306030303" pitchFamily="18" charset="0"/>
              </a:rPr>
              <a:t>Used 10 retailers from </a:t>
            </a:r>
            <a:r>
              <a:rPr lang="en-US" i="1" dirty="0">
                <a:latin typeface="Constantia" panose="02030602050306030303" pitchFamily="18" charset="0"/>
              </a:rPr>
              <a:t>Fortune</a:t>
            </a:r>
            <a:r>
              <a:rPr lang="en-US" dirty="0">
                <a:latin typeface="Constantia" panose="02030602050306030303" pitchFamily="18" charset="0"/>
              </a:rPr>
              <a:t> 500.</a:t>
            </a:r>
          </a:p>
          <a:p>
            <a:pPr lvl="1">
              <a:lnSpc>
                <a:spcPct val="100000"/>
              </a:lnSpc>
              <a:spcBef>
                <a:spcPts val="0"/>
              </a:spcBef>
              <a:spcAft>
                <a:spcPts val="1200"/>
              </a:spcAft>
              <a:buFont typeface="Courier New" panose="02070309020205020404" pitchFamily="49" charset="0"/>
              <a:buChar char="o"/>
            </a:pPr>
            <a:r>
              <a:rPr lang="en-US" dirty="0">
                <a:latin typeface="Constantia" panose="02030602050306030303" pitchFamily="18" charset="0"/>
              </a:rPr>
              <a:t> Improve generalizability with more firms. </a:t>
            </a:r>
          </a:p>
          <a:p>
            <a:pPr>
              <a:lnSpc>
                <a:spcPct val="100000"/>
              </a:lnSpc>
              <a:spcBef>
                <a:spcPts val="0"/>
              </a:spcBef>
              <a:spcAft>
                <a:spcPts val="600"/>
              </a:spcAft>
            </a:pPr>
            <a:r>
              <a:rPr lang="en-US" dirty="0">
                <a:latin typeface="Constantia" panose="02030602050306030303" pitchFamily="18" charset="0"/>
              </a:rPr>
              <a:t>Focused on customer identification and brand love as mediators.</a:t>
            </a:r>
          </a:p>
          <a:p>
            <a:pPr lvl="1">
              <a:lnSpc>
                <a:spcPct val="100000"/>
              </a:lnSpc>
              <a:spcBef>
                <a:spcPts val="0"/>
              </a:spcBef>
              <a:spcAft>
                <a:spcPts val="1200"/>
              </a:spcAft>
              <a:buFont typeface="Courier New" panose="02070309020205020404" pitchFamily="49" charset="0"/>
              <a:buChar char="o"/>
            </a:pPr>
            <a:r>
              <a:rPr lang="en-US" dirty="0">
                <a:latin typeface="Constantia" panose="02030602050306030303" pitchFamily="18" charset="0"/>
              </a:rPr>
              <a:t> Consider other customer-based factors (e.g., satisfaction, trust, loyalty).</a:t>
            </a:r>
          </a:p>
          <a:p>
            <a:pPr>
              <a:lnSpc>
                <a:spcPct val="100000"/>
              </a:lnSpc>
              <a:spcBef>
                <a:spcPts val="0"/>
              </a:spcBef>
              <a:spcAft>
                <a:spcPts val="1200"/>
              </a:spcAft>
            </a:pPr>
            <a:r>
              <a:rPr lang="en-US" dirty="0">
                <a:latin typeface="Constantia" panose="02030602050306030303" pitchFamily="18" charset="0"/>
              </a:rPr>
              <a:t>Other than corporate reputation, consider firm-based factors such as firm size/diversification and brand characteristics.  </a:t>
            </a:r>
          </a:p>
          <a:p>
            <a:pPr>
              <a:lnSpc>
                <a:spcPct val="100000"/>
              </a:lnSpc>
              <a:spcBef>
                <a:spcPts val="0"/>
              </a:spcBef>
              <a:spcAft>
                <a:spcPts val="1200"/>
              </a:spcAft>
            </a:pPr>
            <a:r>
              <a:rPr lang="en-US" dirty="0">
                <a:latin typeface="Constantia" panose="02030602050306030303" pitchFamily="18" charset="0"/>
              </a:rPr>
              <a:t>Need to extend dominance analysis with concrete hypotheses based on underlying theories. </a:t>
            </a:r>
          </a:p>
        </p:txBody>
      </p:sp>
    </p:spTree>
    <p:extLst>
      <p:ext uri="{BB962C8B-B14F-4D97-AF65-F5344CB8AC3E}">
        <p14:creationId xmlns:p14="http://schemas.microsoft.com/office/powerpoint/2010/main" val="17985866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3166071" y="1228904"/>
            <a:ext cx="5660020" cy="4245015"/>
          </a:xfrm>
          <a:prstGeom prst="rect">
            <a:avLst/>
          </a:prstGeom>
        </p:spPr>
      </p:pic>
    </p:spTree>
    <p:extLst>
      <p:ext uri="{BB962C8B-B14F-4D97-AF65-F5344CB8AC3E}">
        <p14:creationId xmlns:p14="http://schemas.microsoft.com/office/powerpoint/2010/main" val="41221724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348877" y="475706"/>
            <a:ext cx="9311221" cy="5637712"/>
          </a:xfrm>
          <a:prstGeom prst="rect">
            <a:avLst/>
          </a:prstGeom>
        </p:spPr>
      </p:pic>
    </p:spTree>
    <p:extLst>
      <p:ext uri="{BB962C8B-B14F-4D97-AF65-F5344CB8AC3E}">
        <p14:creationId xmlns:p14="http://schemas.microsoft.com/office/powerpoint/2010/main" val="21331887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stretch>
            <a:fillRect/>
          </a:stretch>
        </p:blipFill>
        <p:spPr>
          <a:xfrm>
            <a:off x="1213485" y="1290093"/>
            <a:ext cx="9878516" cy="3255781"/>
          </a:xfrm>
          <a:prstGeom prst="rect">
            <a:avLst/>
          </a:prstGeom>
        </p:spPr>
      </p:pic>
    </p:spTree>
    <p:extLst>
      <p:ext uri="{BB962C8B-B14F-4D97-AF65-F5344CB8AC3E}">
        <p14:creationId xmlns:p14="http://schemas.microsoft.com/office/powerpoint/2010/main" val="30662132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498554" y="651374"/>
            <a:ext cx="8938669" cy="5548639"/>
          </a:xfrm>
          <a:prstGeom prst="rect">
            <a:avLst/>
          </a:prstGeom>
        </p:spPr>
      </p:pic>
    </p:spTree>
    <p:extLst>
      <p:ext uri="{BB962C8B-B14F-4D97-AF65-F5344CB8AC3E}">
        <p14:creationId xmlns:p14="http://schemas.microsoft.com/office/powerpoint/2010/main" val="17663435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8482" y="155206"/>
            <a:ext cx="8353304" cy="1130372"/>
          </a:xfrm>
        </p:spPr>
        <p:txBody>
          <a:bodyPr>
            <a:normAutofit/>
          </a:bodyPr>
          <a:lstStyle/>
          <a:p>
            <a:r>
              <a:rPr lang="en-US" sz="2600" b="1" dirty="0">
                <a:solidFill>
                  <a:srgbClr val="0070C0"/>
                </a:solidFill>
                <a:latin typeface="Constantia" panose="02030602050306030303" pitchFamily="18" charset="0"/>
              </a:rPr>
              <a:t>What are Customer Engagement Behaviors (CEBs)?</a:t>
            </a:r>
          </a:p>
        </p:txBody>
      </p:sp>
      <p:sp>
        <p:nvSpPr>
          <p:cNvPr id="3" name="Content Placeholder 2"/>
          <p:cNvSpPr>
            <a:spLocks noGrp="1"/>
          </p:cNvSpPr>
          <p:nvPr>
            <p:ph idx="1"/>
          </p:nvPr>
        </p:nvSpPr>
        <p:spPr>
          <a:xfrm>
            <a:off x="793214" y="1337830"/>
            <a:ext cx="10719413" cy="4953177"/>
          </a:xfrm>
        </p:spPr>
        <p:txBody>
          <a:bodyPr>
            <a:normAutofit fontScale="85000" lnSpcReduction="20000"/>
          </a:bodyPr>
          <a:lstStyle/>
          <a:p>
            <a:pPr>
              <a:lnSpc>
                <a:spcPct val="120000"/>
              </a:lnSpc>
              <a:spcBef>
                <a:spcPts val="0"/>
              </a:spcBef>
              <a:spcAft>
                <a:spcPts val="600"/>
              </a:spcAft>
            </a:pPr>
            <a:r>
              <a:rPr lang="en-US" i="1" dirty="0">
                <a:latin typeface="Constantia" panose="02030602050306030303" pitchFamily="18" charset="0"/>
              </a:rPr>
              <a:t>Conceptualization</a:t>
            </a:r>
          </a:p>
          <a:p>
            <a:pPr lvl="1">
              <a:lnSpc>
                <a:spcPct val="120000"/>
              </a:lnSpc>
              <a:spcBef>
                <a:spcPts val="0"/>
              </a:spcBef>
              <a:buFont typeface="Courier New" panose="02070309020205020404" pitchFamily="49" charset="0"/>
              <a:buChar char="o"/>
            </a:pPr>
            <a:r>
              <a:rPr lang="en-US" i="1" dirty="0">
                <a:latin typeface="Constantia" panose="02030602050306030303" pitchFamily="18" charset="0"/>
              </a:rPr>
              <a:t>Defined as “customer’s behavioral manifestations that have a brand or firm focus, beyond purchase, resulting from motivational drivers</a:t>
            </a:r>
            <a:r>
              <a:rPr lang="en-US" dirty="0">
                <a:latin typeface="Constantia" panose="02030602050306030303" pitchFamily="18" charset="0"/>
              </a:rPr>
              <a:t>” </a:t>
            </a:r>
            <a:r>
              <a:rPr lang="en-US" sz="1400" dirty="0">
                <a:latin typeface="Constantia" panose="02030602050306030303" pitchFamily="18" charset="0"/>
              </a:rPr>
              <a:t>(</a:t>
            </a:r>
            <a:r>
              <a:rPr lang="nl-NL" sz="1400" dirty="0">
                <a:latin typeface="Constantia" panose="02030602050306030303" pitchFamily="18" charset="0"/>
              </a:rPr>
              <a:t>van Doorn et al. 2010, </a:t>
            </a:r>
            <a:r>
              <a:rPr lang="en-US" sz="1400" dirty="0">
                <a:latin typeface="Constantia" panose="02030602050306030303" pitchFamily="18" charset="0"/>
              </a:rPr>
              <a:t>p. 254).</a:t>
            </a:r>
            <a:r>
              <a:rPr lang="en-US" dirty="0">
                <a:latin typeface="Constantia" panose="02030602050306030303" pitchFamily="18" charset="0"/>
              </a:rPr>
              <a:t> </a:t>
            </a:r>
          </a:p>
          <a:p>
            <a:pPr lvl="1">
              <a:lnSpc>
                <a:spcPct val="120000"/>
              </a:lnSpc>
              <a:spcBef>
                <a:spcPts val="0"/>
              </a:spcBef>
              <a:spcAft>
                <a:spcPts val="1200"/>
              </a:spcAft>
              <a:buFont typeface="Courier New" panose="02070309020205020404" pitchFamily="49" charset="0"/>
              <a:buChar char="o"/>
            </a:pPr>
            <a:r>
              <a:rPr lang="en-US" dirty="0">
                <a:latin typeface="Constantia" panose="02030602050306030303" pitchFamily="18" charset="0"/>
              </a:rPr>
              <a:t>Should include </a:t>
            </a:r>
            <a:r>
              <a:rPr lang="en-US" i="1" dirty="0">
                <a:latin typeface="Constantia" panose="02030602050306030303" pitchFamily="18" charset="0"/>
              </a:rPr>
              <a:t>customer transactions </a:t>
            </a:r>
            <a:r>
              <a:rPr lang="en-US" dirty="0">
                <a:latin typeface="Constantia" panose="02030602050306030303" pitchFamily="18" charset="0"/>
              </a:rPr>
              <a:t>in conceptualization because customers can engage with a firm in profitable ways </a:t>
            </a:r>
            <a:r>
              <a:rPr lang="en-US" sz="1400" dirty="0">
                <a:latin typeface="Constantia" panose="02030602050306030303" pitchFamily="18" charset="0"/>
              </a:rPr>
              <a:t>(Kumar et al. 2010).</a:t>
            </a:r>
            <a:r>
              <a:rPr lang="en-US" dirty="0">
                <a:latin typeface="Constantia" panose="02030602050306030303" pitchFamily="18" charset="0"/>
              </a:rPr>
              <a:t> </a:t>
            </a:r>
          </a:p>
          <a:p>
            <a:pPr>
              <a:lnSpc>
                <a:spcPct val="120000"/>
              </a:lnSpc>
              <a:spcBef>
                <a:spcPts val="0"/>
              </a:spcBef>
            </a:pPr>
            <a:r>
              <a:rPr lang="en-US" i="1" dirty="0">
                <a:latin typeface="Constantia" panose="02030602050306030303" pitchFamily="18" charset="0"/>
              </a:rPr>
              <a:t>Multidimensional construct </a:t>
            </a:r>
            <a:r>
              <a:rPr lang="en-US" sz="1400" dirty="0">
                <a:latin typeface="Constantia" panose="02030602050306030303" pitchFamily="18" charset="0"/>
              </a:rPr>
              <a:t>(Kumar and </a:t>
            </a:r>
            <a:r>
              <a:rPr lang="en-US" sz="1400" dirty="0" err="1">
                <a:latin typeface="Constantia" panose="02030602050306030303" pitchFamily="18" charset="0"/>
              </a:rPr>
              <a:t>Pansari</a:t>
            </a:r>
            <a:r>
              <a:rPr lang="en-US" sz="1400" dirty="0">
                <a:latin typeface="Constantia" panose="02030602050306030303" pitchFamily="18" charset="0"/>
              </a:rPr>
              <a:t> 2016)</a:t>
            </a:r>
          </a:p>
          <a:p>
            <a:pPr lvl="1">
              <a:lnSpc>
                <a:spcPct val="120000"/>
              </a:lnSpc>
              <a:spcBef>
                <a:spcPts val="0"/>
              </a:spcBef>
              <a:buFont typeface="Courier New" panose="02070309020205020404" pitchFamily="49" charset="0"/>
              <a:buChar char="o"/>
            </a:pPr>
            <a:r>
              <a:rPr lang="en-US" dirty="0">
                <a:latin typeface="Constantia" panose="02030602050306030303" pitchFamily="18" charset="0"/>
              </a:rPr>
              <a:t>Customer purchases</a:t>
            </a:r>
          </a:p>
          <a:p>
            <a:pPr lvl="1">
              <a:lnSpc>
                <a:spcPct val="120000"/>
              </a:lnSpc>
              <a:spcBef>
                <a:spcPts val="0"/>
              </a:spcBef>
              <a:buFont typeface="Courier New" panose="02070309020205020404" pitchFamily="49" charset="0"/>
              <a:buChar char="o"/>
            </a:pPr>
            <a:r>
              <a:rPr lang="en-US" dirty="0">
                <a:latin typeface="Constantia" panose="02030602050306030303" pitchFamily="18" charset="0"/>
              </a:rPr>
              <a:t>Customer referrals</a:t>
            </a:r>
          </a:p>
          <a:p>
            <a:pPr lvl="1">
              <a:lnSpc>
                <a:spcPct val="120000"/>
              </a:lnSpc>
              <a:spcBef>
                <a:spcPts val="0"/>
              </a:spcBef>
              <a:buFont typeface="Courier New" panose="02070309020205020404" pitchFamily="49" charset="0"/>
              <a:buChar char="o"/>
            </a:pPr>
            <a:r>
              <a:rPr lang="en-US" dirty="0">
                <a:latin typeface="Constantia" panose="02030602050306030303" pitchFamily="18" charset="0"/>
              </a:rPr>
              <a:t>Customer influence</a:t>
            </a:r>
          </a:p>
          <a:p>
            <a:pPr lvl="1">
              <a:lnSpc>
                <a:spcPct val="120000"/>
              </a:lnSpc>
              <a:spcBef>
                <a:spcPts val="0"/>
              </a:spcBef>
              <a:spcAft>
                <a:spcPts val="1200"/>
              </a:spcAft>
              <a:buFont typeface="Courier New" panose="02070309020205020404" pitchFamily="49" charset="0"/>
              <a:buChar char="o"/>
            </a:pPr>
            <a:r>
              <a:rPr lang="en-US" dirty="0">
                <a:latin typeface="Constantia" panose="02030602050306030303" pitchFamily="18" charset="0"/>
              </a:rPr>
              <a:t>Customer knowledge/feedback</a:t>
            </a:r>
          </a:p>
          <a:p>
            <a:pPr marL="173038" lvl="1">
              <a:lnSpc>
                <a:spcPct val="120000"/>
              </a:lnSpc>
              <a:spcBef>
                <a:spcPts val="0"/>
              </a:spcBef>
            </a:pPr>
            <a:r>
              <a:rPr lang="en-US" sz="2600" dirty="0">
                <a:latin typeface="Constantia" panose="02030602050306030303" pitchFamily="18" charset="0"/>
              </a:rPr>
              <a:t>Extant research on antecedents of CEBs has limited to customer-based factors, such as customer satisfaction</a:t>
            </a:r>
            <a:r>
              <a:rPr lang="en-US" dirty="0">
                <a:latin typeface="Constantia" panose="02030602050306030303" pitchFamily="18" charset="0"/>
              </a:rPr>
              <a:t> </a:t>
            </a:r>
            <a:r>
              <a:rPr lang="en-US" sz="1400" dirty="0">
                <a:latin typeface="Constantia" panose="02030602050306030303" pitchFamily="18" charset="0"/>
              </a:rPr>
              <a:t>(Anderson and Mittal 2000; </a:t>
            </a:r>
            <a:r>
              <a:rPr lang="en-US" sz="1400" dirty="0" err="1">
                <a:latin typeface="Constantia" panose="02030602050306030303" pitchFamily="18" charset="0"/>
              </a:rPr>
              <a:t>Palmatier</a:t>
            </a:r>
            <a:r>
              <a:rPr lang="en-US" sz="1400" dirty="0">
                <a:latin typeface="Constantia" panose="02030602050306030303" pitchFamily="18" charset="0"/>
              </a:rPr>
              <a:t> et al. 2006)</a:t>
            </a:r>
            <a:r>
              <a:rPr lang="en-US" dirty="0">
                <a:latin typeface="Constantia" panose="02030602050306030303" pitchFamily="18" charset="0"/>
              </a:rPr>
              <a:t>, </a:t>
            </a:r>
            <a:r>
              <a:rPr lang="en-US" sz="2600" dirty="0">
                <a:latin typeface="Constantia" panose="02030602050306030303" pitchFamily="18" charset="0"/>
              </a:rPr>
              <a:t>brand commitment </a:t>
            </a:r>
            <a:r>
              <a:rPr lang="en-US" sz="1400" dirty="0">
                <a:latin typeface="Constantia" panose="02030602050306030303" pitchFamily="18" charset="0"/>
              </a:rPr>
              <a:t>(</a:t>
            </a:r>
            <a:r>
              <a:rPr lang="en-US" sz="1400" dirty="0" err="1">
                <a:latin typeface="Constantia" panose="02030602050306030303" pitchFamily="18" charset="0"/>
              </a:rPr>
              <a:t>Garbarino</a:t>
            </a:r>
            <a:r>
              <a:rPr lang="en-US" sz="1400" dirty="0">
                <a:latin typeface="Constantia" panose="02030602050306030303" pitchFamily="18" charset="0"/>
              </a:rPr>
              <a:t> and Johnson 1999)</a:t>
            </a:r>
            <a:r>
              <a:rPr lang="en-US" dirty="0">
                <a:latin typeface="Constantia" panose="02030602050306030303" pitchFamily="18" charset="0"/>
              </a:rPr>
              <a:t>, </a:t>
            </a:r>
            <a:r>
              <a:rPr lang="en-US" sz="2600" dirty="0">
                <a:latin typeface="Constantia" panose="02030602050306030303" pitchFamily="18" charset="0"/>
              </a:rPr>
              <a:t>and trust </a:t>
            </a:r>
            <a:r>
              <a:rPr lang="en-US" sz="1400" dirty="0">
                <a:latin typeface="Constantia" panose="02030602050306030303" pitchFamily="18" charset="0"/>
              </a:rPr>
              <a:t>(</a:t>
            </a:r>
            <a:r>
              <a:rPr lang="en-US" sz="1400" dirty="0" err="1">
                <a:latin typeface="Constantia" panose="02030602050306030303" pitchFamily="18" charset="0"/>
              </a:rPr>
              <a:t>deMatos</a:t>
            </a:r>
            <a:r>
              <a:rPr lang="en-US" sz="1400" dirty="0">
                <a:latin typeface="Constantia" panose="02030602050306030303" pitchFamily="18" charset="0"/>
              </a:rPr>
              <a:t> and Rossi 2008)</a:t>
            </a:r>
            <a:r>
              <a:rPr lang="en-US" dirty="0">
                <a:latin typeface="Constantia" panose="02030602050306030303" pitchFamily="18" charset="0"/>
              </a:rPr>
              <a:t>.</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33654" y="5683030"/>
            <a:ext cx="1670211" cy="1111450"/>
          </a:xfrm>
          <a:prstGeom prst="rect">
            <a:avLst/>
          </a:prstGeom>
        </p:spPr>
      </p:pic>
    </p:spTree>
    <p:extLst>
      <p:ext uri="{BB962C8B-B14F-4D97-AF65-F5344CB8AC3E}">
        <p14:creationId xmlns:p14="http://schemas.microsoft.com/office/powerpoint/2010/main" val="22547985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4911" y="252515"/>
            <a:ext cx="7886700" cy="925788"/>
          </a:xfrm>
        </p:spPr>
        <p:txBody>
          <a:bodyPr>
            <a:normAutofit/>
          </a:bodyPr>
          <a:lstStyle/>
          <a:p>
            <a:r>
              <a:rPr lang="en-US" sz="2600" b="1" dirty="0">
                <a:latin typeface="Constantia" panose="02030602050306030303" pitchFamily="18" charset="0"/>
              </a:rPr>
              <a:t>Research Questions</a:t>
            </a:r>
          </a:p>
        </p:txBody>
      </p:sp>
      <p:sp>
        <p:nvSpPr>
          <p:cNvPr id="3" name="Content Placeholder 2"/>
          <p:cNvSpPr>
            <a:spLocks noGrp="1"/>
          </p:cNvSpPr>
          <p:nvPr>
            <p:ph idx="1"/>
          </p:nvPr>
        </p:nvSpPr>
        <p:spPr>
          <a:xfrm>
            <a:off x="594911" y="1251954"/>
            <a:ext cx="11027884" cy="2021980"/>
          </a:xfrm>
        </p:spPr>
        <p:txBody>
          <a:bodyPr>
            <a:noAutofit/>
          </a:bodyPr>
          <a:lstStyle/>
          <a:p>
            <a:pPr marL="347663" indent="-347663">
              <a:lnSpc>
                <a:spcPct val="110000"/>
              </a:lnSpc>
              <a:spcBef>
                <a:spcPts val="0"/>
              </a:spcBef>
              <a:spcAft>
                <a:spcPts val="1200"/>
              </a:spcAft>
              <a:buNone/>
            </a:pPr>
            <a:r>
              <a:rPr lang="en-US" sz="2400" b="1" dirty="0">
                <a:latin typeface="Constantia" panose="02030602050306030303" pitchFamily="18" charset="0"/>
              </a:rPr>
              <a:t>R1</a:t>
            </a:r>
            <a:r>
              <a:rPr lang="en-US" sz="2400" dirty="0">
                <a:latin typeface="Constantia" panose="02030602050306030303" pitchFamily="18" charset="0"/>
              </a:rPr>
              <a:t>: Does corporate reputation lead customers to CEBs? (direct effect)</a:t>
            </a:r>
          </a:p>
          <a:p>
            <a:pPr marL="347663" indent="-347663">
              <a:lnSpc>
                <a:spcPct val="110000"/>
              </a:lnSpc>
              <a:spcBef>
                <a:spcPts val="0"/>
              </a:spcBef>
              <a:spcAft>
                <a:spcPts val="1200"/>
              </a:spcAft>
              <a:buNone/>
            </a:pPr>
            <a:r>
              <a:rPr lang="en-US" sz="2400" b="1" dirty="0">
                <a:latin typeface="Constantia" panose="02030602050306030303" pitchFamily="18" charset="0"/>
              </a:rPr>
              <a:t>R2</a:t>
            </a:r>
            <a:r>
              <a:rPr lang="en-US" sz="2400" dirty="0">
                <a:latin typeface="Constantia" panose="02030602050306030303" pitchFamily="18" charset="0"/>
              </a:rPr>
              <a:t>: Does customer identification and brand love derived from corporate reputation influence CEBs? (mediation effect)</a:t>
            </a:r>
          </a:p>
          <a:p>
            <a:pPr marL="347663" indent="-347663">
              <a:lnSpc>
                <a:spcPct val="110000"/>
              </a:lnSpc>
              <a:spcBef>
                <a:spcPts val="0"/>
              </a:spcBef>
              <a:spcAft>
                <a:spcPts val="1200"/>
              </a:spcAft>
              <a:buNone/>
            </a:pPr>
            <a:r>
              <a:rPr lang="en-US" sz="2400" b="1" dirty="0">
                <a:latin typeface="Constantia" panose="02030602050306030303" pitchFamily="18" charset="0"/>
              </a:rPr>
              <a:t>R3</a:t>
            </a:r>
            <a:r>
              <a:rPr lang="en-US" sz="2400" dirty="0">
                <a:latin typeface="Constantia" panose="02030602050306030303" pitchFamily="18" charset="0"/>
              </a:rPr>
              <a:t>: Are there differences in the impacts of customer identification and brand love on CEBs across the firm types? (moderated mediation effect)</a:t>
            </a:r>
          </a:p>
        </p:txBody>
      </p:sp>
      <p:cxnSp>
        <p:nvCxnSpPr>
          <p:cNvPr id="15" name="Straight Arrow Connector 14"/>
          <p:cNvCxnSpPr>
            <a:stCxn id="17" idx="6"/>
            <a:endCxn id="18" idx="2"/>
          </p:cNvCxnSpPr>
          <p:nvPr/>
        </p:nvCxnSpPr>
        <p:spPr>
          <a:xfrm flipV="1">
            <a:off x="3713185" y="6114613"/>
            <a:ext cx="3673919" cy="10541"/>
          </a:xfrm>
          <a:prstGeom prst="straightConnector1">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stCxn id="17" idx="0"/>
          </p:cNvCxnSpPr>
          <p:nvPr/>
        </p:nvCxnSpPr>
        <p:spPr>
          <a:xfrm flipV="1">
            <a:off x="2809552" y="4789599"/>
            <a:ext cx="473475" cy="790234"/>
          </a:xfrm>
          <a:prstGeom prst="straightConnector1">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a:stCxn id="20" idx="5"/>
          </p:cNvCxnSpPr>
          <p:nvPr/>
        </p:nvCxnSpPr>
        <p:spPr>
          <a:xfrm>
            <a:off x="5033546" y="4998160"/>
            <a:ext cx="2389315" cy="894325"/>
          </a:xfrm>
          <a:prstGeom prst="straightConnector1">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V="1">
            <a:off x="3578467" y="4942180"/>
            <a:ext cx="2336110" cy="898985"/>
          </a:xfrm>
          <a:prstGeom prst="straightConnector1">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a:endCxn id="18" idx="0"/>
          </p:cNvCxnSpPr>
          <p:nvPr/>
        </p:nvCxnSpPr>
        <p:spPr>
          <a:xfrm>
            <a:off x="7422862" y="4789599"/>
            <a:ext cx="718386" cy="812660"/>
          </a:xfrm>
          <a:prstGeom prst="straightConnector1">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a:stCxn id="20" idx="6"/>
            <a:endCxn id="21" idx="2"/>
          </p:cNvCxnSpPr>
          <p:nvPr/>
        </p:nvCxnSpPr>
        <p:spPr>
          <a:xfrm flipV="1">
            <a:off x="5349009" y="4590329"/>
            <a:ext cx="397811" cy="21033"/>
          </a:xfrm>
          <a:prstGeom prst="straightConnector1">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flipH="1">
            <a:off x="6703727" y="4445688"/>
            <a:ext cx="1613029" cy="1134150"/>
          </a:xfrm>
          <a:prstGeom prst="straightConnector1">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flipH="1">
            <a:off x="7926220" y="4557721"/>
            <a:ext cx="526200" cy="800714"/>
          </a:xfrm>
          <a:prstGeom prst="straightConnector1">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17" name="Oval 16"/>
          <p:cNvSpPr/>
          <p:nvPr/>
        </p:nvSpPr>
        <p:spPr>
          <a:xfrm>
            <a:off x="1905918" y="5579833"/>
            <a:ext cx="1807267" cy="1090642"/>
          </a:xfrm>
          <a:prstGeom prst="ellipse">
            <a:avLst/>
          </a:prstGeom>
          <a:no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b="1" dirty="0">
                <a:solidFill>
                  <a:srgbClr val="C00000"/>
                </a:solidFill>
                <a:effectLst>
                  <a:outerShdw blurRad="38100" dist="38100" dir="2700000" algn="tl">
                    <a:srgbClr val="000000">
                      <a:alpha val="43137"/>
                    </a:srgbClr>
                  </a:outerShdw>
                </a:effectLst>
                <a:latin typeface="Constantia" panose="02030602050306030303" pitchFamily="18" charset="0"/>
              </a:rPr>
              <a:t>Corporate Reputation</a:t>
            </a:r>
          </a:p>
        </p:txBody>
      </p:sp>
      <p:sp>
        <p:nvSpPr>
          <p:cNvPr id="18" name="Oval 17"/>
          <p:cNvSpPr/>
          <p:nvPr/>
        </p:nvSpPr>
        <p:spPr>
          <a:xfrm>
            <a:off x="7387104" y="5602260"/>
            <a:ext cx="1508280" cy="1024705"/>
          </a:xfrm>
          <a:prstGeom prst="ellipse">
            <a:avLst/>
          </a:prstGeom>
          <a:noFill/>
          <a:ln w="190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b="1" dirty="0">
                <a:solidFill>
                  <a:schemeClr val="accent5">
                    <a:lumMod val="75000"/>
                  </a:schemeClr>
                </a:solidFill>
                <a:effectLst>
                  <a:outerShdw blurRad="38100" dist="38100" dir="2700000" algn="tl">
                    <a:srgbClr val="000000">
                      <a:alpha val="43137"/>
                    </a:srgbClr>
                  </a:outerShdw>
                </a:effectLst>
                <a:latin typeface="Constantia" panose="02030602050306030303" pitchFamily="18" charset="0"/>
              </a:rPr>
              <a:t>CEBs</a:t>
            </a:r>
          </a:p>
        </p:txBody>
      </p:sp>
      <p:sp>
        <p:nvSpPr>
          <p:cNvPr id="20" name="Oval 19"/>
          <p:cNvSpPr/>
          <p:nvPr/>
        </p:nvSpPr>
        <p:spPr>
          <a:xfrm>
            <a:off x="3194893" y="4064347"/>
            <a:ext cx="2154116" cy="1094030"/>
          </a:xfrm>
          <a:prstGeom prst="ellipse">
            <a:avLst/>
          </a:prstGeom>
          <a:noFill/>
          <a:ln w="190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b="1" dirty="0">
                <a:solidFill>
                  <a:schemeClr val="accent6">
                    <a:lumMod val="75000"/>
                  </a:schemeClr>
                </a:solidFill>
                <a:effectLst>
                  <a:outerShdw blurRad="38100" dist="38100" dir="2700000" algn="tl">
                    <a:srgbClr val="000000">
                      <a:alpha val="43137"/>
                    </a:srgbClr>
                  </a:outerShdw>
                </a:effectLst>
                <a:latin typeface="Constantia" panose="02030602050306030303" pitchFamily="18" charset="0"/>
              </a:rPr>
              <a:t>Customer Identification</a:t>
            </a:r>
          </a:p>
        </p:txBody>
      </p:sp>
      <p:sp>
        <p:nvSpPr>
          <p:cNvPr id="21" name="Oval 20"/>
          <p:cNvSpPr/>
          <p:nvPr/>
        </p:nvSpPr>
        <p:spPr>
          <a:xfrm>
            <a:off x="5746820" y="4080209"/>
            <a:ext cx="1690718" cy="1020240"/>
          </a:xfrm>
          <a:prstGeom prst="ellipse">
            <a:avLst/>
          </a:prstGeom>
          <a:noFill/>
          <a:ln w="190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b="1" dirty="0">
                <a:solidFill>
                  <a:schemeClr val="accent6">
                    <a:lumMod val="75000"/>
                  </a:schemeClr>
                </a:solidFill>
                <a:effectLst>
                  <a:outerShdw blurRad="38100" dist="38100" dir="2700000" algn="tl">
                    <a:srgbClr val="000000">
                      <a:alpha val="43137"/>
                    </a:srgbClr>
                  </a:outerShdw>
                </a:effectLst>
                <a:latin typeface="Constantia" panose="02030602050306030303" pitchFamily="18" charset="0"/>
              </a:rPr>
              <a:t>Brand </a:t>
            </a:r>
          </a:p>
          <a:p>
            <a:pPr algn="ctr"/>
            <a:r>
              <a:rPr lang="en-US" b="1" dirty="0">
                <a:solidFill>
                  <a:schemeClr val="accent6">
                    <a:lumMod val="75000"/>
                  </a:schemeClr>
                </a:solidFill>
                <a:effectLst>
                  <a:outerShdw blurRad="38100" dist="38100" dir="2700000" algn="tl">
                    <a:srgbClr val="000000">
                      <a:alpha val="43137"/>
                    </a:srgbClr>
                  </a:outerShdw>
                </a:effectLst>
                <a:latin typeface="Constantia" panose="02030602050306030303" pitchFamily="18" charset="0"/>
              </a:rPr>
              <a:t>Love</a:t>
            </a:r>
          </a:p>
        </p:txBody>
      </p:sp>
      <p:sp>
        <p:nvSpPr>
          <p:cNvPr id="4" name="Rounded Rectangle 3"/>
          <p:cNvSpPr/>
          <p:nvPr/>
        </p:nvSpPr>
        <p:spPr>
          <a:xfrm>
            <a:off x="8331437" y="3811836"/>
            <a:ext cx="1374423" cy="737875"/>
          </a:xfrm>
          <a:prstGeom prst="roundRect">
            <a:avLst/>
          </a:prstGeom>
          <a:noFill/>
          <a:ln w="190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b="1" dirty="0">
                <a:solidFill>
                  <a:srgbClr val="7030A0"/>
                </a:solidFill>
                <a:latin typeface="Constantia" panose="02030602050306030303" pitchFamily="18" charset="0"/>
              </a:rPr>
              <a:t>Firm type</a:t>
            </a:r>
          </a:p>
          <a:p>
            <a:pPr algn="ctr"/>
            <a:r>
              <a:rPr lang="en-US" sz="1600" b="1" dirty="0">
                <a:solidFill>
                  <a:srgbClr val="7030A0"/>
                </a:solidFill>
                <a:latin typeface="Constantia" panose="02030602050306030303" pitchFamily="18" charset="0"/>
              </a:rPr>
              <a:t>(Product vs. Service)</a:t>
            </a:r>
          </a:p>
        </p:txBody>
      </p:sp>
    </p:spTree>
    <p:extLst>
      <p:ext uri="{BB962C8B-B14F-4D97-AF65-F5344CB8AC3E}">
        <p14:creationId xmlns:p14="http://schemas.microsoft.com/office/powerpoint/2010/main" val="3616062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0"/>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5"/>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9"/>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9215" y="298417"/>
            <a:ext cx="7886700" cy="1150262"/>
          </a:xfrm>
        </p:spPr>
        <p:txBody>
          <a:bodyPr>
            <a:normAutofit/>
          </a:bodyPr>
          <a:lstStyle/>
          <a:p>
            <a:r>
              <a:rPr lang="en-US" sz="2600" b="1" dirty="0">
                <a:latin typeface="Constantia" panose="02030602050306030303" pitchFamily="18" charset="0"/>
              </a:rPr>
              <a:t>Stimulus-Organism-Response (S-O-R) Theory</a:t>
            </a:r>
          </a:p>
        </p:txBody>
      </p:sp>
      <p:grpSp>
        <p:nvGrpSpPr>
          <p:cNvPr id="3" name="Group 2"/>
          <p:cNvGrpSpPr/>
          <p:nvPr/>
        </p:nvGrpSpPr>
        <p:grpSpPr>
          <a:xfrm>
            <a:off x="969484" y="1544039"/>
            <a:ext cx="2583286" cy="2226012"/>
            <a:chOff x="659760" y="1551099"/>
            <a:chExt cx="2023516" cy="2226012"/>
          </a:xfrm>
        </p:grpSpPr>
        <p:sp>
          <p:nvSpPr>
            <p:cNvPr id="5" name="TextBox 4"/>
            <p:cNvSpPr txBox="1"/>
            <p:nvPr/>
          </p:nvSpPr>
          <p:spPr>
            <a:xfrm>
              <a:off x="1112277" y="1551099"/>
              <a:ext cx="1162983" cy="461665"/>
            </a:xfrm>
            <a:prstGeom prst="rect">
              <a:avLst/>
            </a:prstGeom>
            <a:noFill/>
          </p:spPr>
          <p:txBody>
            <a:bodyPr wrap="none" rtlCol="0">
              <a:spAutoFit/>
            </a:bodyPr>
            <a:lstStyle/>
            <a:p>
              <a:r>
                <a:rPr lang="en-US" sz="2400" b="1" dirty="0">
                  <a:solidFill>
                    <a:srgbClr val="C00000"/>
                  </a:solidFill>
                  <a:effectLst>
                    <a:outerShdw blurRad="38100" dist="38100" dir="2700000" algn="tl">
                      <a:srgbClr val="000000">
                        <a:alpha val="43137"/>
                      </a:srgbClr>
                    </a:outerShdw>
                  </a:effectLst>
                  <a:latin typeface="Constantia" panose="02030602050306030303" pitchFamily="18" charset="0"/>
                </a:rPr>
                <a:t>Stimulus</a:t>
              </a:r>
            </a:p>
          </p:txBody>
        </p:sp>
        <p:sp>
          <p:nvSpPr>
            <p:cNvPr id="8" name="Rectangle 7"/>
            <p:cNvSpPr/>
            <p:nvPr/>
          </p:nvSpPr>
          <p:spPr>
            <a:xfrm>
              <a:off x="659760" y="2041210"/>
              <a:ext cx="2023516" cy="173590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latin typeface="Constantia" panose="02030602050306030303" pitchFamily="18" charset="0"/>
                </a:rPr>
                <a:t>Environmental stimuli</a:t>
              </a:r>
            </a:p>
          </p:txBody>
        </p:sp>
      </p:grpSp>
      <p:grpSp>
        <p:nvGrpSpPr>
          <p:cNvPr id="4" name="Group 3"/>
          <p:cNvGrpSpPr/>
          <p:nvPr/>
        </p:nvGrpSpPr>
        <p:grpSpPr>
          <a:xfrm>
            <a:off x="4649118" y="1555056"/>
            <a:ext cx="2809301" cy="2220811"/>
            <a:chOff x="3398821" y="1555055"/>
            <a:chExt cx="2194930" cy="2220811"/>
          </a:xfrm>
        </p:grpSpPr>
        <p:sp>
          <p:nvSpPr>
            <p:cNvPr id="6" name="TextBox 5"/>
            <p:cNvSpPr txBox="1"/>
            <p:nvPr/>
          </p:nvSpPr>
          <p:spPr>
            <a:xfrm>
              <a:off x="3895127" y="1555055"/>
              <a:ext cx="1274082" cy="461665"/>
            </a:xfrm>
            <a:prstGeom prst="rect">
              <a:avLst/>
            </a:prstGeom>
            <a:noFill/>
          </p:spPr>
          <p:txBody>
            <a:bodyPr wrap="none" rtlCol="0">
              <a:spAutoFit/>
            </a:bodyPr>
            <a:lstStyle/>
            <a:p>
              <a:r>
                <a:rPr lang="en-US" sz="2400" b="1" dirty="0">
                  <a:solidFill>
                    <a:schemeClr val="accent6">
                      <a:lumMod val="50000"/>
                    </a:schemeClr>
                  </a:solidFill>
                  <a:effectLst>
                    <a:outerShdw blurRad="38100" dist="38100" dir="2700000" algn="tl">
                      <a:srgbClr val="000000">
                        <a:alpha val="43137"/>
                      </a:srgbClr>
                    </a:outerShdw>
                  </a:effectLst>
                  <a:latin typeface="Constantia" panose="02030602050306030303" pitchFamily="18" charset="0"/>
                </a:rPr>
                <a:t>Organism</a:t>
              </a:r>
            </a:p>
          </p:txBody>
        </p:sp>
        <p:sp>
          <p:nvSpPr>
            <p:cNvPr id="10" name="Rectangle 9"/>
            <p:cNvSpPr/>
            <p:nvPr/>
          </p:nvSpPr>
          <p:spPr>
            <a:xfrm>
              <a:off x="3398821" y="2047021"/>
              <a:ext cx="2194930" cy="172884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latin typeface="Constantia" panose="02030602050306030303" pitchFamily="18" charset="0"/>
                </a:rPr>
                <a:t>Emotional States:</a:t>
              </a:r>
            </a:p>
            <a:p>
              <a:pPr algn="ctr"/>
              <a:r>
                <a:rPr lang="en-US" sz="2000" dirty="0">
                  <a:solidFill>
                    <a:schemeClr val="tx1"/>
                  </a:solidFill>
                  <a:latin typeface="Constantia" panose="02030602050306030303" pitchFamily="18" charset="0"/>
                </a:rPr>
                <a:t>Pleasure</a:t>
              </a:r>
            </a:p>
            <a:p>
              <a:pPr algn="ctr"/>
              <a:r>
                <a:rPr lang="en-US" sz="2000" dirty="0">
                  <a:solidFill>
                    <a:schemeClr val="tx1"/>
                  </a:solidFill>
                  <a:latin typeface="Constantia" panose="02030602050306030303" pitchFamily="18" charset="0"/>
                </a:rPr>
                <a:t>Arousal</a:t>
              </a:r>
            </a:p>
            <a:p>
              <a:pPr algn="ctr"/>
              <a:r>
                <a:rPr lang="en-US" sz="2000" dirty="0">
                  <a:solidFill>
                    <a:schemeClr val="tx1"/>
                  </a:solidFill>
                  <a:latin typeface="Constantia" panose="02030602050306030303" pitchFamily="18" charset="0"/>
                </a:rPr>
                <a:t>Dominance</a:t>
              </a:r>
            </a:p>
          </p:txBody>
        </p:sp>
      </p:grpSp>
      <p:grpSp>
        <p:nvGrpSpPr>
          <p:cNvPr id="9" name="Group 8"/>
          <p:cNvGrpSpPr/>
          <p:nvPr/>
        </p:nvGrpSpPr>
        <p:grpSpPr>
          <a:xfrm>
            <a:off x="8583827" y="1544038"/>
            <a:ext cx="2807613" cy="2237243"/>
            <a:chOff x="6297722" y="1532807"/>
            <a:chExt cx="2111864" cy="2237243"/>
          </a:xfrm>
        </p:grpSpPr>
        <p:sp>
          <p:nvSpPr>
            <p:cNvPr id="7" name="TextBox 6"/>
            <p:cNvSpPr txBox="1"/>
            <p:nvPr/>
          </p:nvSpPr>
          <p:spPr>
            <a:xfrm>
              <a:off x="6771152" y="1532807"/>
              <a:ext cx="1186812" cy="461665"/>
            </a:xfrm>
            <a:prstGeom prst="rect">
              <a:avLst/>
            </a:prstGeom>
            <a:noFill/>
          </p:spPr>
          <p:txBody>
            <a:bodyPr wrap="none" rtlCol="0">
              <a:spAutoFit/>
            </a:bodyPr>
            <a:lstStyle/>
            <a:p>
              <a:r>
                <a:rPr lang="en-US" sz="2400" b="1" dirty="0">
                  <a:solidFill>
                    <a:srgbClr val="0070C0"/>
                  </a:solidFill>
                  <a:effectLst>
                    <a:outerShdw blurRad="38100" dist="38100" dir="2700000" algn="tl">
                      <a:srgbClr val="000000">
                        <a:alpha val="43137"/>
                      </a:srgbClr>
                    </a:outerShdw>
                  </a:effectLst>
                  <a:latin typeface="Constantia" panose="02030602050306030303" pitchFamily="18" charset="0"/>
                </a:rPr>
                <a:t>Response</a:t>
              </a:r>
            </a:p>
          </p:txBody>
        </p:sp>
        <p:sp>
          <p:nvSpPr>
            <p:cNvPr id="11" name="Rectangle 10"/>
            <p:cNvSpPr/>
            <p:nvPr/>
          </p:nvSpPr>
          <p:spPr>
            <a:xfrm>
              <a:off x="6297722" y="2041205"/>
              <a:ext cx="2111864" cy="172884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rgbClr val="0070C0"/>
                  </a:solidFill>
                  <a:latin typeface="Constantia" panose="02030602050306030303" pitchFamily="18" charset="0"/>
                </a:rPr>
                <a:t>Approach</a:t>
              </a:r>
            </a:p>
            <a:p>
              <a:pPr algn="ctr"/>
              <a:r>
                <a:rPr lang="en-US" sz="2000" b="1" dirty="0">
                  <a:solidFill>
                    <a:srgbClr val="0070C0"/>
                  </a:solidFill>
                  <a:latin typeface="Constantia" panose="02030602050306030303" pitchFamily="18" charset="0"/>
                </a:rPr>
                <a:t>or </a:t>
              </a:r>
            </a:p>
            <a:p>
              <a:pPr algn="ctr"/>
              <a:r>
                <a:rPr lang="en-US" sz="2000" b="1" dirty="0">
                  <a:solidFill>
                    <a:srgbClr val="0070C0"/>
                  </a:solidFill>
                  <a:latin typeface="Constantia" panose="02030602050306030303" pitchFamily="18" charset="0"/>
                </a:rPr>
                <a:t>Avoidance</a:t>
              </a:r>
              <a:endParaRPr lang="en-US" sz="2000" dirty="0">
                <a:solidFill>
                  <a:srgbClr val="0070C0"/>
                </a:solidFill>
                <a:latin typeface="Constantia" panose="02030602050306030303" pitchFamily="18" charset="0"/>
              </a:endParaRPr>
            </a:p>
          </p:txBody>
        </p:sp>
      </p:grpSp>
      <p:sp>
        <p:nvSpPr>
          <p:cNvPr id="12" name="Striped Right Arrow 11"/>
          <p:cNvSpPr/>
          <p:nvPr/>
        </p:nvSpPr>
        <p:spPr>
          <a:xfrm>
            <a:off x="3905272" y="2611694"/>
            <a:ext cx="464862" cy="486888"/>
          </a:xfrm>
          <a:prstGeom prst="striped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onstantia" panose="02030602050306030303" pitchFamily="18" charset="0"/>
            </a:endParaRPr>
          </a:p>
        </p:txBody>
      </p:sp>
      <p:sp>
        <p:nvSpPr>
          <p:cNvPr id="14" name="Striped Right Arrow 13"/>
          <p:cNvSpPr/>
          <p:nvPr/>
        </p:nvSpPr>
        <p:spPr>
          <a:xfrm>
            <a:off x="7788692" y="2611694"/>
            <a:ext cx="464862" cy="486888"/>
          </a:xfrm>
          <a:prstGeom prst="striped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onstantia" panose="02030602050306030303" pitchFamily="18" charset="0"/>
            </a:endParaRPr>
          </a:p>
        </p:txBody>
      </p:sp>
      <p:sp>
        <p:nvSpPr>
          <p:cNvPr id="19" name="Striped Right Arrow 18"/>
          <p:cNvSpPr/>
          <p:nvPr/>
        </p:nvSpPr>
        <p:spPr>
          <a:xfrm>
            <a:off x="3889100" y="5059663"/>
            <a:ext cx="464862" cy="486888"/>
          </a:xfrm>
          <a:prstGeom prst="striped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onstantia" panose="02030602050306030303" pitchFamily="18" charset="0"/>
            </a:endParaRPr>
          </a:p>
        </p:txBody>
      </p:sp>
      <p:sp>
        <p:nvSpPr>
          <p:cNvPr id="20" name="Striped Right Arrow 19"/>
          <p:cNvSpPr/>
          <p:nvPr/>
        </p:nvSpPr>
        <p:spPr>
          <a:xfrm>
            <a:off x="7860104" y="5059663"/>
            <a:ext cx="464862" cy="486888"/>
          </a:xfrm>
          <a:prstGeom prst="striped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onstantia" panose="02030602050306030303" pitchFamily="18" charset="0"/>
            </a:endParaRPr>
          </a:p>
        </p:txBody>
      </p:sp>
      <p:sp>
        <p:nvSpPr>
          <p:cNvPr id="21" name="Oval 20"/>
          <p:cNvSpPr/>
          <p:nvPr/>
        </p:nvSpPr>
        <p:spPr>
          <a:xfrm>
            <a:off x="1238953" y="4748487"/>
            <a:ext cx="2044348" cy="1180618"/>
          </a:xfrm>
          <a:prstGeom prst="ellipse">
            <a:avLst/>
          </a:prstGeom>
          <a:no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b="1" dirty="0">
                <a:solidFill>
                  <a:srgbClr val="C00000"/>
                </a:solidFill>
                <a:effectLst>
                  <a:outerShdw blurRad="38100" dist="38100" dir="2700000" algn="tl">
                    <a:srgbClr val="000000">
                      <a:alpha val="43137"/>
                    </a:srgbClr>
                  </a:outerShdw>
                </a:effectLst>
                <a:latin typeface="Constantia" panose="02030602050306030303" pitchFamily="18" charset="0"/>
              </a:rPr>
              <a:t>Corporate Reputation</a:t>
            </a:r>
          </a:p>
        </p:txBody>
      </p:sp>
      <p:sp>
        <p:nvSpPr>
          <p:cNvPr id="22" name="Oval 21"/>
          <p:cNvSpPr/>
          <p:nvPr/>
        </p:nvSpPr>
        <p:spPr>
          <a:xfrm>
            <a:off x="9098437" y="4748487"/>
            <a:ext cx="1778392" cy="1109241"/>
          </a:xfrm>
          <a:prstGeom prst="ellipse">
            <a:avLst/>
          </a:prstGeom>
          <a:noFill/>
          <a:ln w="190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b="1" dirty="0">
                <a:solidFill>
                  <a:srgbClr val="0070C0"/>
                </a:solidFill>
                <a:effectLst>
                  <a:outerShdw blurRad="38100" dist="38100" dir="2700000" algn="tl">
                    <a:srgbClr val="000000">
                      <a:alpha val="43137"/>
                    </a:srgbClr>
                  </a:outerShdw>
                </a:effectLst>
                <a:latin typeface="Constantia" panose="02030602050306030303" pitchFamily="18" charset="0"/>
              </a:rPr>
              <a:t>CEBs</a:t>
            </a:r>
          </a:p>
        </p:txBody>
      </p:sp>
      <p:sp>
        <p:nvSpPr>
          <p:cNvPr id="23" name="Oval 22"/>
          <p:cNvSpPr/>
          <p:nvPr/>
        </p:nvSpPr>
        <p:spPr>
          <a:xfrm>
            <a:off x="4936483" y="4103130"/>
            <a:ext cx="2165614" cy="1167114"/>
          </a:xfrm>
          <a:prstGeom prst="ellipse">
            <a:avLst/>
          </a:prstGeom>
          <a:noFill/>
          <a:ln w="190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b="1" dirty="0">
                <a:solidFill>
                  <a:schemeClr val="accent6">
                    <a:lumMod val="75000"/>
                  </a:schemeClr>
                </a:solidFill>
                <a:effectLst>
                  <a:outerShdw blurRad="38100" dist="38100" dir="2700000" algn="tl">
                    <a:srgbClr val="000000">
                      <a:alpha val="43137"/>
                    </a:srgbClr>
                  </a:outerShdw>
                </a:effectLst>
                <a:latin typeface="Constantia" panose="02030602050306030303" pitchFamily="18" charset="0"/>
              </a:rPr>
              <a:t>Customer Identification</a:t>
            </a:r>
          </a:p>
        </p:txBody>
      </p:sp>
      <p:sp>
        <p:nvSpPr>
          <p:cNvPr id="24" name="Oval 23"/>
          <p:cNvSpPr/>
          <p:nvPr/>
        </p:nvSpPr>
        <p:spPr>
          <a:xfrm>
            <a:off x="4992429" y="5431982"/>
            <a:ext cx="2125131" cy="1180618"/>
          </a:xfrm>
          <a:prstGeom prst="ellipse">
            <a:avLst/>
          </a:prstGeom>
          <a:noFill/>
          <a:ln w="190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b="1" dirty="0">
                <a:solidFill>
                  <a:schemeClr val="accent6">
                    <a:lumMod val="75000"/>
                  </a:schemeClr>
                </a:solidFill>
                <a:effectLst>
                  <a:outerShdw blurRad="38100" dist="38100" dir="2700000" algn="tl">
                    <a:srgbClr val="000000">
                      <a:alpha val="43137"/>
                    </a:srgbClr>
                  </a:outerShdw>
                </a:effectLst>
                <a:latin typeface="Constantia" panose="02030602050306030303" pitchFamily="18" charset="0"/>
              </a:rPr>
              <a:t>Brand </a:t>
            </a:r>
          </a:p>
          <a:p>
            <a:pPr algn="ctr"/>
            <a:r>
              <a:rPr lang="en-US" b="1" dirty="0">
                <a:solidFill>
                  <a:schemeClr val="accent6">
                    <a:lumMod val="75000"/>
                  </a:schemeClr>
                </a:solidFill>
                <a:effectLst>
                  <a:outerShdw blurRad="38100" dist="38100" dir="2700000" algn="tl">
                    <a:srgbClr val="000000">
                      <a:alpha val="43137"/>
                    </a:srgbClr>
                  </a:outerShdw>
                </a:effectLst>
                <a:latin typeface="Constantia" panose="02030602050306030303" pitchFamily="18" charset="0"/>
              </a:rPr>
              <a:t>Love</a:t>
            </a:r>
          </a:p>
        </p:txBody>
      </p:sp>
    </p:spTree>
    <p:extLst>
      <p:ext uri="{BB962C8B-B14F-4D97-AF65-F5344CB8AC3E}">
        <p14:creationId xmlns:p14="http://schemas.microsoft.com/office/powerpoint/2010/main" val="2175123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animBg="1"/>
      <p:bldP spid="21" grpId="0" animBg="1"/>
      <p:bldP spid="22" grpId="0" animBg="1"/>
      <p:bldP spid="23" grpId="0" animBg="1"/>
      <p:bldP spid="2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3213" y="308580"/>
            <a:ext cx="7886700" cy="1109629"/>
          </a:xfrm>
        </p:spPr>
        <p:txBody>
          <a:bodyPr>
            <a:normAutofit/>
          </a:bodyPr>
          <a:lstStyle/>
          <a:p>
            <a:r>
              <a:rPr lang="en-US" sz="2600" b="1" dirty="0">
                <a:latin typeface="Constantia" panose="02030602050306030303" pitchFamily="18" charset="0"/>
              </a:rPr>
              <a:t>Hypothesis Development</a:t>
            </a:r>
          </a:p>
        </p:txBody>
      </p:sp>
      <p:sp>
        <p:nvSpPr>
          <p:cNvPr id="3" name="Content Placeholder 2"/>
          <p:cNvSpPr>
            <a:spLocks noGrp="1"/>
          </p:cNvSpPr>
          <p:nvPr>
            <p:ph idx="1"/>
          </p:nvPr>
        </p:nvSpPr>
        <p:spPr>
          <a:xfrm>
            <a:off x="793213" y="2092308"/>
            <a:ext cx="10675345" cy="3292294"/>
          </a:xfrm>
        </p:spPr>
        <p:txBody>
          <a:bodyPr>
            <a:normAutofit/>
          </a:bodyPr>
          <a:lstStyle/>
          <a:p>
            <a:pPr>
              <a:lnSpc>
                <a:spcPct val="100000"/>
              </a:lnSpc>
              <a:spcBef>
                <a:spcPts val="0"/>
              </a:spcBef>
              <a:spcAft>
                <a:spcPts val="1200"/>
              </a:spcAft>
            </a:pPr>
            <a:r>
              <a:rPr lang="en-US" dirty="0">
                <a:latin typeface="Constantia" panose="02030602050306030303" pitchFamily="18" charset="0"/>
              </a:rPr>
              <a:t>A good corporate reputation can lead to stakeholders’ goodwill toward the company </a:t>
            </a:r>
            <a:r>
              <a:rPr lang="en-US" sz="1600" dirty="0">
                <a:latin typeface="Constantia" panose="02030602050306030303" pitchFamily="18" charset="0"/>
              </a:rPr>
              <a:t>(</a:t>
            </a:r>
            <a:r>
              <a:rPr lang="en-US" sz="1600" dirty="0" err="1">
                <a:latin typeface="Constantia" panose="02030602050306030303" pitchFamily="18" charset="0"/>
              </a:rPr>
              <a:t>Fombrun</a:t>
            </a:r>
            <a:r>
              <a:rPr lang="en-US" sz="1600" dirty="0">
                <a:latin typeface="Constantia" panose="02030602050306030303" pitchFamily="18" charset="0"/>
              </a:rPr>
              <a:t> 1996)</a:t>
            </a:r>
            <a:r>
              <a:rPr lang="en-US" dirty="0">
                <a:latin typeface="Constantia" panose="02030602050306030303" pitchFamily="18" charset="0"/>
              </a:rPr>
              <a:t>.</a:t>
            </a:r>
          </a:p>
          <a:p>
            <a:pPr>
              <a:lnSpc>
                <a:spcPct val="100000"/>
              </a:lnSpc>
              <a:spcBef>
                <a:spcPts val="0"/>
              </a:spcBef>
              <a:spcAft>
                <a:spcPts val="1200"/>
              </a:spcAft>
            </a:pPr>
            <a:r>
              <a:rPr lang="en-US" dirty="0">
                <a:latin typeface="Constantia" panose="02030602050306030303" pitchFamily="18" charset="0"/>
              </a:rPr>
              <a:t>Customers’ desire to associate with or belonging to a highly reputed company results in discretionary engagement and/or citizenship behaviors </a:t>
            </a:r>
            <a:r>
              <a:rPr lang="en-US" sz="1600" dirty="0">
                <a:latin typeface="Constantia" panose="02030602050306030303" pitchFamily="18" charset="0"/>
              </a:rPr>
              <a:t>(</a:t>
            </a:r>
            <a:r>
              <a:rPr lang="en-US" sz="1600" dirty="0" err="1">
                <a:latin typeface="Constantia" panose="02030602050306030303" pitchFamily="18" charset="0"/>
              </a:rPr>
              <a:t>Gruen</a:t>
            </a:r>
            <a:r>
              <a:rPr lang="en-US" sz="1600" dirty="0">
                <a:latin typeface="Constantia" panose="02030602050306030303" pitchFamily="18" charset="0"/>
              </a:rPr>
              <a:t> 1995; </a:t>
            </a:r>
            <a:r>
              <a:rPr lang="en-US" sz="1600" dirty="0" err="1">
                <a:latin typeface="Constantia" panose="02030602050306030303" pitchFamily="18" charset="0"/>
              </a:rPr>
              <a:t>Bartikowski</a:t>
            </a:r>
            <a:r>
              <a:rPr lang="en-US" sz="1600" dirty="0">
                <a:latin typeface="Constantia" panose="02030602050306030303" pitchFamily="18" charset="0"/>
              </a:rPr>
              <a:t> and Walsh 2011)</a:t>
            </a:r>
            <a:r>
              <a:rPr lang="en-US" dirty="0">
                <a:latin typeface="Constantia" panose="02030602050306030303" pitchFamily="18" charset="0"/>
              </a:rPr>
              <a:t>.</a:t>
            </a:r>
          </a:p>
        </p:txBody>
      </p:sp>
      <p:sp>
        <p:nvSpPr>
          <p:cNvPr id="4" name="Content Placeholder 2"/>
          <p:cNvSpPr txBox="1">
            <a:spLocks/>
          </p:cNvSpPr>
          <p:nvPr/>
        </p:nvSpPr>
        <p:spPr>
          <a:xfrm>
            <a:off x="2249041" y="5288464"/>
            <a:ext cx="7886700" cy="770237"/>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ct val="100000"/>
              </a:lnSpc>
              <a:spcBef>
                <a:spcPts val="0"/>
              </a:spcBef>
              <a:spcAft>
                <a:spcPts val="1200"/>
              </a:spcAft>
              <a:buNone/>
            </a:pPr>
            <a:r>
              <a:rPr lang="en-US" sz="2400" b="1" dirty="0">
                <a:latin typeface="Constantia" panose="02030602050306030303" pitchFamily="18" charset="0"/>
              </a:rPr>
              <a:t>H1</a:t>
            </a:r>
            <a:r>
              <a:rPr lang="en-US" sz="2400" dirty="0">
                <a:latin typeface="Constantia" panose="02030602050306030303" pitchFamily="18" charset="0"/>
              </a:rPr>
              <a:t>: </a:t>
            </a:r>
            <a:r>
              <a:rPr lang="en-US" sz="2400" i="1" dirty="0">
                <a:latin typeface="Constantia" panose="02030602050306030303" pitchFamily="18" charset="0"/>
              </a:rPr>
              <a:t>Corporate reputation has a positive impact on CEBs. </a:t>
            </a:r>
          </a:p>
        </p:txBody>
      </p:sp>
      <p:grpSp>
        <p:nvGrpSpPr>
          <p:cNvPr id="18" name="Group 17"/>
          <p:cNvGrpSpPr/>
          <p:nvPr/>
        </p:nvGrpSpPr>
        <p:grpSpPr>
          <a:xfrm>
            <a:off x="7129276" y="200173"/>
            <a:ext cx="3404617" cy="1274584"/>
            <a:chOff x="1447799" y="2107098"/>
            <a:chExt cx="4234389" cy="1639403"/>
          </a:xfrm>
        </p:grpSpPr>
        <p:cxnSp>
          <p:nvCxnSpPr>
            <p:cNvPr id="19" name="Straight Arrow Connector 18"/>
            <p:cNvCxnSpPr>
              <a:stCxn id="27" idx="6"/>
              <a:endCxn id="28" idx="2"/>
            </p:cNvCxnSpPr>
            <p:nvPr/>
          </p:nvCxnSpPr>
          <p:spPr>
            <a:xfrm flipV="1">
              <a:off x="2211425" y="3402658"/>
              <a:ext cx="2480384" cy="27381"/>
            </a:xfrm>
            <a:prstGeom prst="straightConnector1">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stCxn id="27" idx="7"/>
              <a:endCxn id="29" idx="3"/>
            </p:cNvCxnSpPr>
            <p:nvPr/>
          </p:nvCxnSpPr>
          <p:spPr>
            <a:xfrm flipV="1">
              <a:off x="2099595" y="2692088"/>
              <a:ext cx="479920" cy="514179"/>
            </a:xfrm>
            <a:prstGeom prst="straightConnector1">
              <a:avLst/>
            </a:prstGeom>
            <a:ln w="25400">
              <a:solidFill>
                <a:schemeClr val="bg2">
                  <a:lumMod val="90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stCxn id="29" idx="5"/>
            </p:cNvCxnSpPr>
            <p:nvPr/>
          </p:nvCxnSpPr>
          <p:spPr>
            <a:xfrm>
              <a:off x="3076917" y="2692088"/>
              <a:ext cx="1614892" cy="581272"/>
            </a:xfrm>
            <a:prstGeom prst="straightConnector1">
              <a:avLst/>
            </a:prstGeom>
            <a:ln w="25400">
              <a:solidFill>
                <a:schemeClr val="bg2">
                  <a:lumMod val="90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a:endCxn id="30" idx="3"/>
            </p:cNvCxnSpPr>
            <p:nvPr/>
          </p:nvCxnSpPr>
          <p:spPr>
            <a:xfrm flipV="1">
              <a:off x="2211426" y="2700624"/>
              <a:ext cx="1467584" cy="572736"/>
            </a:xfrm>
            <a:prstGeom prst="straightConnector1">
              <a:avLst/>
            </a:prstGeom>
            <a:ln w="25400">
              <a:solidFill>
                <a:schemeClr val="bg2">
                  <a:lumMod val="90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stCxn id="30" idx="6"/>
              <a:endCxn id="28" idx="1"/>
            </p:cNvCxnSpPr>
            <p:nvPr/>
          </p:nvCxnSpPr>
          <p:spPr>
            <a:xfrm>
              <a:off x="4230440" y="2495114"/>
              <a:ext cx="606407" cy="715841"/>
            </a:xfrm>
            <a:prstGeom prst="straightConnector1">
              <a:avLst/>
            </a:prstGeom>
            <a:ln w="25400">
              <a:solidFill>
                <a:schemeClr val="bg2">
                  <a:lumMod val="90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stCxn id="29" idx="6"/>
              <a:endCxn id="30" idx="2"/>
            </p:cNvCxnSpPr>
            <p:nvPr/>
          </p:nvCxnSpPr>
          <p:spPr>
            <a:xfrm>
              <a:off x="3179932" y="2490113"/>
              <a:ext cx="404468" cy="5000"/>
            </a:xfrm>
            <a:prstGeom prst="straightConnector1">
              <a:avLst/>
            </a:prstGeom>
            <a:ln w="25400">
              <a:solidFill>
                <a:schemeClr val="bg2">
                  <a:lumMod val="90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stCxn id="31" idx="1"/>
            </p:cNvCxnSpPr>
            <p:nvPr/>
          </p:nvCxnSpPr>
          <p:spPr>
            <a:xfrm flipH="1">
              <a:off x="4230440" y="2330279"/>
              <a:ext cx="657728" cy="783297"/>
            </a:xfrm>
            <a:prstGeom prst="straightConnector1">
              <a:avLst/>
            </a:prstGeom>
            <a:ln w="25400">
              <a:solidFill>
                <a:schemeClr val="bg2">
                  <a:lumMod val="90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flipH="1">
              <a:off x="4570046" y="2553460"/>
              <a:ext cx="335865" cy="429264"/>
            </a:xfrm>
            <a:prstGeom prst="straightConnector1">
              <a:avLst/>
            </a:prstGeom>
            <a:ln w="25400">
              <a:solidFill>
                <a:schemeClr val="bg2">
                  <a:lumMod val="90000"/>
                </a:schemeClr>
              </a:solidFill>
              <a:tailEnd type="triangle" w="lg" len="lg"/>
            </a:ln>
          </p:spPr>
          <p:style>
            <a:lnRef idx="1">
              <a:schemeClr val="accent1"/>
            </a:lnRef>
            <a:fillRef idx="0">
              <a:schemeClr val="accent1"/>
            </a:fillRef>
            <a:effectRef idx="0">
              <a:schemeClr val="accent1"/>
            </a:effectRef>
            <a:fontRef idx="minor">
              <a:schemeClr val="tx1"/>
            </a:fontRef>
          </p:style>
        </p:cxnSp>
        <p:sp>
          <p:nvSpPr>
            <p:cNvPr id="27" name="Oval 26"/>
            <p:cNvSpPr/>
            <p:nvPr/>
          </p:nvSpPr>
          <p:spPr>
            <a:xfrm>
              <a:off x="1447799" y="3113577"/>
              <a:ext cx="763627" cy="632924"/>
            </a:xfrm>
            <a:prstGeom prst="ellipse">
              <a:avLst/>
            </a:prstGeom>
            <a:no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b="1" dirty="0">
                  <a:solidFill>
                    <a:srgbClr val="C00000"/>
                  </a:solidFill>
                  <a:effectLst>
                    <a:outerShdw blurRad="38100" dist="38100" dir="2700000" algn="tl">
                      <a:srgbClr val="000000">
                        <a:alpha val="43137"/>
                      </a:srgbClr>
                    </a:outerShdw>
                  </a:effectLst>
                </a:rPr>
                <a:t>CR</a:t>
              </a:r>
            </a:p>
          </p:txBody>
        </p:sp>
        <p:sp>
          <p:nvSpPr>
            <p:cNvPr id="28" name="Oval 27"/>
            <p:cNvSpPr/>
            <p:nvPr/>
          </p:nvSpPr>
          <p:spPr>
            <a:xfrm>
              <a:off x="4691809" y="3131549"/>
              <a:ext cx="990379" cy="542219"/>
            </a:xfrm>
            <a:prstGeom prst="ellipse">
              <a:avLst/>
            </a:prstGeom>
            <a:noFill/>
            <a:ln w="190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dirty="0">
                  <a:solidFill>
                    <a:schemeClr val="accent5">
                      <a:lumMod val="75000"/>
                    </a:schemeClr>
                  </a:solidFill>
                  <a:effectLst>
                    <a:outerShdw blurRad="38100" dist="38100" dir="2700000" algn="tl">
                      <a:srgbClr val="000000">
                        <a:alpha val="43137"/>
                      </a:srgbClr>
                    </a:outerShdw>
                  </a:effectLst>
                </a:rPr>
                <a:t>CEBs</a:t>
              </a:r>
            </a:p>
          </p:txBody>
        </p:sp>
        <p:sp>
          <p:nvSpPr>
            <p:cNvPr id="29" name="Oval 28"/>
            <p:cNvSpPr/>
            <p:nvPr/>
          </p:nvSpPr>
          <p:spPr>
            <a:xfrm>
              <a:off x="2476500" y="2204477"/>
              <a:ext cx="703432" cy="571272"/>
            </a:xfrm>
            <a:prstGeom prst="ellipse">
              <a:avLst/>
            </a:prstGeom>
            <a:no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b="1" dirty="0">
                  <a:solidFill>
                    <a:schemeClr val="bg1">
                      <a:lumMod val="65000"/>
                    </a:schemeClr>
                  </a:solidFill>
                  <a:effectLst>
                    <a:outerShdw blurRad="38100" dist="38100" dir="2700000" algn="tl">
                      <a:srgbClr val="000000">
                        <a:alpha val="43137"/>
                      </a:srgbClr>
                    </a:outerShdw>
                  </a:effectLst>
                </a:rPr>
                <a:t>CI</a:t>
              </a:r>
            </a:p>
          </p:txBody>
        </p:sp>
        <p:sp>
          <p:nvSpPr>
            <p:cNvPr id="30" name="Oval 29"/>
            <p:cNvSpPr/>
            <p:nvPr/>
          </p:nvSpPr>
          <p:spPr>
            <a:xfrm>
              <a:off x="3584400" y="2204477"/>
              <a:ext cx="646040" cy="581272"/>
            </a:xfrm>
            <a:prstGeom prst="ellipse">
              <a:avLst/>
            </a:prstGeom>
            <a:no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dirty="0">
                  <a:solidFill>
                    <a:schemeClr val="bg1">
                      <a:lumMod val="65000"/>
                    </a:schemeClr>
                  </a:solidFill>
                  <a:effectLst>
                    <a:outerShdw blurRad="38100" dist="38100" dir="2700000" algn="tl">
                      <a:srgbClr val="000000">
                        <a:alpha val="43137"/>
                      </a:srgbClr>
                    </a:outerShdw>
                  </a:effectLst>
                </a:rPr>
                <a:t>BL</a:t>
              </a:r>
            </a:p>
          </p:txBody>
        </p:sp>
        <p:sp>
          <p:nvSpPr>
            <p:cNvPr id="31" name="Rounded Rectangle 30"/>
            <p:cNvSpPr/>
            <p:nvPr/>
          </p:nvSpPr>
          <p:spPr>
            <a:xfrm>
              <a:off x="4888168" y="2107098"/>
              <a:ext cx="522871" cy="446362"/>
            </a:xfrm>
            <a:prstGeom prst="roundRect">
              <a:avLst/>
            </a:prstGeom>
            <a:no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b="1" dirty="0">
                  <a:solidFill>
                    <a:schemeClr val="bg1">
                      <a:lumMod val="65000"/>
                    </a:schemeClr>
                  </a:solidFill>
                </a:rPr>
                <a:t>FT</a:t>
              </a:r>
              <a:endParaRPr lang="en-US" sz="1400" b="1" dirty="0">
                <a:solidFill>
                  <a:schemeClr val="bg1">
                    <a:lumMod val="65000"/>
                  </a:schemeClr>
                </a:solidFill>
              </a:endParaRPr>
            </a:p>
          </p:txBody>
        </p:sp>
      </p:grpSp>
    </p:spTree>
    <p:extLst>
      <p:ext uri="{BB962C8B-B14F-4D97-AF65-F5344CB8AC3E}">
        <p14:creationId xmlns:p14="http://schemas.microsoft.com/office/powerpoint/2010/main" val="2530881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le 1"/>
          <p:cNvSpPr>
            <a:spLocks noGrp="1"/>
          </p:cNvSpPr>
          <p:nvPr>
            <p:ph type="title"/>
          </p:nvPr>
        </p:nvSpPr>
        <p:spPr>
          <a:xfrm>
            <a:off x="823955" y="316369"/>
            <a:ext cx="7886700" cy="1109629"/>
          </a:xfrm>
        </p:spPr>
        <p:txBody>
          <a:bodyPr>
            <a:normAutofit/>
          </a:bodyPr>
          <a:lstStyle/>
          <a:p>
            <a:r>
              <a:rPr lang="en-US" sz="2600" b="1" dirty="0">
                <a:latin typeface="Constantia" panose="02030602050306030303" pitchFamily="18" charset="0"/>
              </a:rPr>
              <a:t>Hypothesis Development</a:t>
            </a:r>
          </a:p>
        </p:txBody>
      </p:sp>
      <p:sp>
        <p:nvSpPr>
          <p:cNvPr id="3" name="Content Placeholder 2"/>
          <p:cNvSpPr>
            <a:spLocks noGrp="1"/>
          </p:cNvSpPr>
          <p:nvPr>
            <p:ph idx="1"/>
          </p:nvPr>
        </p:nvSpPr>
        <p:spPr>
          <a:xfrm>
            <a:off x="826265" y="1584046"/>
            <a:ext cx="10543142" cy="3906441"/>
          </a:xfrm>
        </p:spPr>
        <p:txBody>
          <a:bodyPr>
            <a:normAutofit/>
          </a:bodyPr>
          <a:lstStyle/>
          <a:p>
            <a:pPr>
              <a:lnSpc>
                <a:spcPct val="100000"/>
              </a:lnSpc>
              <a:spcBef>
                <a:spcPts val="0"/>
              </a:spcBef>
              <a:spcAft>
                <a:spcPts val="1200"/>
              </a:spcAft>
            </a:pPr>
            <a:r>
              <a:rPr lang="en-US" sz="2400" b="1" dirty="0">
                <a:solidFill>
                  <a:schemeClr val="accent6">
                    <a:lumMod val="50000"/>
                  </a:schemeClr>
                </a:solidFill>
                <a:latin typeface="Constantia" panose="02030602050306030303" pitchFamily="18" charset="0"/>
              </a:rPr>
              <a:t>Customer identification </a:t>
            </a:r>
            <a:r>
              <a:rPr lang="en-US" sz="2400" dirty="0">
                <a:latin typeface="Constantia" panose="02030602050306030303" pitchFamily="18" charset="0"/>
              </a:rPr>
              <a:t>refers to “the individual's sense of sameness with a particular brand or firm”</a:t>
            </a:r>
            <a:r>
              <a:rPr lang="en-US" dirty="0">
                <a:latin typeface="Constantia" panose="02030602050306030303" pitchFamily="18" charset="0"/>
              </a:rPr>
              <a:t> </a:t>
            </a:r>
            <a:r>
              <a:rPr lang="en-US" sz="1600" dirty="0">
                <a:latin typeface="Constantia" panose="02030602050306030303" pitchFamily="18" charset="0"/>
              </a:rPr>
              <a:t>(</a:t>
            </a:r>
            <a:r>
              <a:rPr lang="en-US" sz="1600" dirty="0" err="1">
                <a:latin typeface="Constantia" panose="02030602050306030303" pitchFamily="18" charset="0"/>
              </a:rPr>
              <a:t>Tuškej</a:t>
            </a:r>
            <a:r>
              <a:rPr lang="en-US" sz="1600" dirty="0">
                <a:latin typeface="Constantia" panose="02030602050306030303" pitchFamily="18" charset="0"/>
              </a:rPr>
              <a:t> et al. 2013, p. 53)</a:t>
            </a:r>
            <a:r>
              <a:rPr lang="en-US" dirty="0">
                <a:latin typeface="Constantia" panose="02030602050306030303" pitchFamily="18" charset="0"/>
              </a:rPr>
              <a:t>.</a:t>
            </a:r>
          </a:p>
          <a:p>
            <a:pPr>
              <a:lnSpc>
                <a:spcPct val="100000"/>
              </a:lnSpc>
              <a:spcBef>
                <a:spcPts val="0"/>
              </a:spcBef>
              <a:spcAft>
                <a:spcPts val="1200"/>
              </a:spcAft>
            </a:pPr>
            <a:r>
              <a:rPr lang="en-US" sz="2400" dirty="0">
                <a:latin typeface="Constantia" panose="02030602050306030303" pitchFamily="18" charset="0"/>
              </a:rPr>
              <a:t>Customers tend to identify with a firm based on their perceptions or evaluations of the firm’s characteristics </a:t>
            </a:r>
            <a:r>
              <a:rPr lang="en-US" sz="1600" dirty="0">
                <a:latin typeface="Constantia" panose="02030602050306030303" pitchFamily="18" charset="0"/>
              </a:rPr>
              <a:t>(Dutton et al., 1994) </a:t>
            </a:r>
            <a:r>
              <a:rPr lang="en-US" sz="2400" dirty="0">
                <a:latin typeface="Constantia" panose="02030602050306030303" pitchFamily="18" charset="0"/>
              </a:rPr>
              <a:t>and various attributes, such as products, services, brands, and so on</a:t>
            </a:r>
            <a:r>
              <a:rPr lang="en-US" dirty="0">
                <a:latin typeface="Constantia" panose="02030602050306030303" pitchFamily="18" charset="0"/>
              </a:rPr>
              <a:t> </a:t>
            </a:r>
            <a:r>
              <a:rPr lang="en-US" sz="1600" dirty="0">
                <a:latin typeface="Constantia" panose="02030602050306030303" pitchFamily="18" charset="0"/>
              </a:rPr>
              <a:t>(Underwood et al., 2001)</a:t>
            </a:r>
            <a:r>
              <a:rPr lang="en-US" dirty="0">
                <a:latin typeface="Constantia" panose="02030602050306030303" pitchFamily="18" charset="0"/>
              </a:rPr>
              <a:t>. </a:t>
            </a:r>
          </a:p>
          <a:p>
            <a:pPr>
              <a:lnSpc>
                <a:spcPct val="100000"/>
              </a:lnSpc>
              <a:spcBef>
                <a:spcPts val="0"/>
              </a:spcBef>
              <a:spcAft>
                <a:spcPts val="1200"/>
              </a:spcAft>
            </a:pPr>
            <a:r>
              <a:rPr lang="en-US" sz="2400" dirty="0">
                <a:latin typeface="Constantia" panose="02030602050306030303" pitchFamily="18" charset="0"/>
              </a:rPr>
              <a:t>Customers who identify with a firm are more likely to feel proud of the association, make extra effort to advocate for the firm (i.e., CEBs) </a:t>
            </a:r>
            <a:r>
              <a:rPr lang="en-US" sz="1600" dirty="0">
                <a:latin typeface="Constantia" panose="02030602050306030303" pitchFamily="18" charset="0"/>
              </a:rPr>
              <a:t>(</a:t>
            </a:r>
            <a:r>
              <a:rPr lang="en-US" sz="1600" dirty="0" err="1">
                <a:latin typeface="Constantia" panose="02030602050306030303" pitchFamily="18" charset="0"/>
              </a:rPr>
              <a:t>Keh</a:t>
            </a:r>
            <a:r>
              <a:rPr lang="en-US" sz="1600" dirty="0">
                <a:latin typeface="Constantia" panose="02030602050306030303" pitchFamily="18" charset="0"/>
              </a:rPr>
              <a:t> and </a:t>
            </a:r>
            <a:r>
              <a:rPr lang="en-US" sz="1600" dirty="0" err="1">
                <a:latin typeface="Constantia" panose="02030602050306030303" pitchFamily="18" charset="0"/>
              </a:rPr>
              <a:t>Xie</a:t>
            </a:r>
            <a:r>
              <a:rPr lang="en-US" sz="1600" dirty="0">
                <a:latin typeface="Constantia" panose="02030602050306030303" pitchFamily="18" charset="0"/>
              </a:rPr>
              <a:t> 2009) </a:t>
            </a:r>
            <a:r>
              <a:rPr lang="en-US" sz="2400" dirty="0">
                <a:latin typeface="Constantia" panose="02030602050306030303" pitchFamily="18" charset="0"/>
              </a:rPr>
              <a:t>and show their extra-role behaviors </a:t>
            </a:r>
            <a:r>
              <a:rPr lang="en-US" sz="1600" dirty="0">
                <a:latin typeface="Constantia" panose="02030602050306030303" pitchFamily="18" charset="0"/>
              </a:rPr>
              <a:t>(</a:t>
            </a:r>
            <a:r>
              <a:rPr lang="en-US" sz="1600" dirty="0" err="1">
                <a:latin typeface="Constantia" panose="02030602050306030303" pitchFamily="18" charset="0"/>
              </a:rPr>
              <a:t>Aheame</a:t>
            </a:r>
            <a:r>
              <a:rPr lang="en-US" sz="1600" dirty="0">
                <a:latin typeface="Constantia" panose="02030602050306030303" pitchFamily="18" charset="0"/>
              </a:rPr>
              <a:t> et al. 2005)</a:t>
            </a:r>
            <a:r>
              <a:rPr lang="en-US" dirty="0">
                <a:latin typeface="Constantia" panose="02030602050306030303" pitchFamily="18" charset="0"/>
              </a:rPr>
              <a:t>.</a:t>
            </a:r>
          </a:p>
        </p:txBody>
      </p:sp>
      <p:sp>
        <p:nvSpPr>
          <p:cNvPr id="4" name="Content Placeholder 2"/>
          <p:cNvSpPr txBox="1">
            <a:spLocks/>
          </p:cNvSpPr>
          <p:nvPr/>
        </p:nvSpPr>
        <p:spPr>
          <a:xfrm>
            <a:off x="1145753" y="5614664"/>
            <a:ext cx="9860097" cy="770237"/>
          </a:xfrm>
          <a:prstGeom prst="rect">
            <a:avLst/>
          </a:prstGeom>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509588" indent="-509588">
              <a:buNone/>
            </a:pPr>
            <a:r>
              <a:rPr lang="en-US" sz="2400" b="1" dirty="0">
                <a:latin typeface="Constantia" panose="02030602050306030303" pitchFamily="18" charset="0"/>
              </a:rPr>
              <a:t>H2</a:t>
            </a:r>
            <a:r>
              <a:rPr lang="en-US" sz="2400" dirty="0">
                <a:latin typeface="Constantia" panose="02030602050306030303" pitchFamily="18" charset="0"/>
              </a:rPr>
              <a:t>: </a:t>
            </a:r>
            <a:r>
              <a:rPr lang="en-US" sz="2400" i="1" dirty="0">
                <a:latin typeface="Constantia" panose="02030602050306030303" pitchFamily="18" charset="0"/>
              </a:rPr>
              <a:t>The positive relationship between corporate reputation and CEBs is mediated by customer identification with the brand.</a:t>
            </a:r>
            <a:r>
              <a:rPr lang="en-US" sz="2400" dirty="0">
                <a:latin typeface="Constantia" panose="02030602050306030303" pitchFamily="18" charset="0"/>
              </a:rPr>
              <a:t>  </a:t>
            </a:r>
          </a:p>
        </p:txBody>
      </p:sp>
      <p:cxnSp>
        <p:nvCxnSpPr>
          <p:cNvPr id="6" name="Straight Arrow Connector 5"/>
          <p:cNvCxnSpPr>
            <a:stCxn id="14" idx="6"/>
            <a:endCxn id="15" idx="2"/>
          </p:cNvCxnSpPr>
          <p:nvPr/>
        </p:nvCxnSpPr>
        <p:spPr>
          <a:xfrm flipV="1">
            <a:off x="7743262" y="1207430"/>
            <a:ext cx="1994327" cy="21288"/>
          </a:xfrm>
          <a:prstGeom prst="straightConnector1">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a:stCxn id="14" idx="7"/>
            <a:endCxn id="16" idx="3"/>
          </p:cNvCxnSpPr>
          <p:nvPr/>
        </p:nvCxnSpPr>
        <p:spPr>
          <a:xfrm flipV="1">
            <a:off x="7653346" y="654984"/>
            <a:ext cx="385875" cy="399758"/>
          </a:xfrm>
          <a:prstGeom prst="straightConnector1">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a:stCxn id="16" idx="5"/>
          </p:cNvCxnSpPr>
          <p:nvPr/>
        </p:nvCxnSpPr>
        <p:spPr>
          <a:xfrm>
            <a:off x="8439152" y="654989"/>
            <a:ext cx="1298437" cy="451921"/>
          </a:xfrm>
          <a:prstGeom prst="straightConnector1">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a:endCxn id="17" idx="3"/>
          </p:cNvCxnSpPr>
          <p:nvPr/>
        </p:nvCxnSpPr>
        <p:spPr>
          <a:xfrm flipV="1">
            <a:off x="7743257" y="661621"/>
            <a:ext cx="1179996" cy="445284"/>
          </a:xfrm>
          <a:prstGeom prst="straightConnector1">
            <a:avLst/>
          </a:prstGeom>
          <a:ln w="25400">
            <a:solidFill>
              <a:schemeClr val="bg2">
                <a:lumMod val="90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a:stCxn id="17" idx="5"/>
            <a:endCxn id="15" idx="1"/>
          </p:cNvCxnSpPr>
          <p:nvPr/>
        </p:nvCxnSpPr>
        <p:spPr>
          <a:xfrm>
            <a:off x="9290554" y="661621"/>
            <a:ext cx="563646" cy="396766"/>
          </a:xfrm>
          <a:prstGeom prst="straightConnector1">
            <a:avLst/>
          </a:prstGeom>
          <a:ln w="25400">
            <a:solidFill>
              <a:schemeClr val="bg2">
                <a:lumMod val="90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stCxn id="16" idx="6"/>
            <a:endCxn id="17" idx="2"/>
          </p:cNvCxnSpPr>
          <p:nvPr/>
        </p:nvCxnSpPr>
        <p:spPr>
          <a:xfrm>
            <a:off x="8521975" y="497960"/>
            <a:ext cx="325208" cy="3887"/>
          </a:xfrm>
          <a:prstGeom prst="straightConnector1">
            <a:avLst/>
          </a:prstGeom>
          <a:ln w="25400">
            <a:solidFill>
              <a:schemeClr val="bg2">
                <a:lumMod val="90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stCxn id="18" idx="1"/>
          </p:cNvCxnSpPr>
          <p:nvPr/>
        </p:nvCxnSpPr>
        <p:spPr>
          <a:xfrm flipH="1">
            <a:off x="9366630" y="373694"/>
            <a:ext cx="528839" cy="608989"/>
          </a:xfrm>
          <a:prstGeom prst="straightConnector1">
            <a:avLst/>
          </a:prstGeom>
          <a:ln w="25400">
            <a:solidFill>
              <a:schemeClr val="bg2">
                <a:lumMod val="90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H="1">
            <a:off x="9639687" y="547210"/>
            <a:ext cx="270049" cy="333739"/>
          </a:xfrm>
          <a:prstGeom prst="straightConnector1">
            <a:avLst/>
          </a:prstGeom>
          <a:ln w="25400">
            <a:solidFill>
              <a:schemeClr val="bg2">
                <a:lumMod val="90000"/>
              </a:schemeClr>
            </a:solidFill>
            <a:tailEnd type="triangle" w="lg" len="lg"/>
          </a:ln>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7129271" y="982679"/>
            <a:ext cx="613986" cy="492078"/>
          </a:xfrm>
          <a:prstGeom prst="ellipse">
            <a:avLst/>
          </a:prstGeom>
          <a:no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b="1" dirty="0">
                <a:solidFill>
                  <a:srgbClr val="C00000"/>
                </a:solidFill>
                <a:effectLst>
                  <a:outerShdw blurRad="38100" dist="38100" dir="2700000" algn="tl">
                    <a:srgbClr val="000000">
                      <a:alpha val="43137"/>
                    </a:srgbClr>
                  </a:outerShdw>
                </a:effectLst>
              </a:rPr>
              <a:t>CR</a:t>
            </a:r>
          </a:p>
        </p:txBody>
      </p:sp>
      <p:sp>
        <p:nvSpPr>
          <p:cNvPr id="15" name="Oval 14"/>
          <p:cNvSpPr/>
          <p:nvPr/>
        </p:nvSpPr>
        <p:spPr>
          <a:xfrm>
            <a:off x="9737584" y="996651"/>
            <a:ext cx="796304" cy="421558"/>
          </a:xfrm>
          <a:prstGeom prst="ellipse">
            <a:avLst/>
          </a:prstGeom>
          <a:noFill/>
          <a:ln w="190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dirty="0">
                <a:solidFill>
                  <a:schemeClr val="accent5">
                    <a:lumMod val="75000"/>
                  </a:schemeClr>
                </a:solidFill>
                <a:effectLst>
                  <a:outerShdw blurRad="38100" dist="38100" dir="2700000" algn="tl">
                    <a:srgbClr val="000000">
                      <a:alpha val="43137"/>
                    </a:srgbClr>
                  </a:outerShdw>
                </a:effectLst>
              </a:rPr>
              <a:t>CEBs</a:t>
            </a:r>
          </a:p>
        </p:txBody>
      </p:sp>
      <p:sp>
        <p:nvSpPr>
          <p:cNvPr id="16" name="Oval 15"/>
          <p:cNvSpPr/>
          <p:nvPr/>
        </p:nvSpPr>
        <p:spPr>
          <a:xfrm>
            <a:off x="7956392" y="275882"/>
            <a:ext cx="565587" cy="444146"/>
          </a:xfrm>
          <a:prstGeom prst="ellipse">
            <a:avLst/>
          </a:prstGeom>
          <a:noFill/>
          <a:ln w="190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b="1" dirty="0">
                <a:solidFill>
                  <a:schemeClr val="accent6">
                    <a:lumMod val="75000"/>
                  </a:schemeClr>
                </a:solidFill>
                <a:effectLst>
                  <a:outerShdw blurRad="38100" dist="38100" dir="2700000" algn="tl">
                    <a:srgbClr val="000000">
                      <a:alpha val="43137"/>
                    </a:srgbClr>
                  </a:outerShdw>
                </a:effectLst>
              </a:rPr>
              <a:t>CI</a:t>
            </a:r>
          </a:p>
        </p:txBody>
      </p:sp>
      <p:sp>
        <p:nvSpPr>
          <p:cNvPr id="17" name="Oval 16"/>
          <p:cNvSpPr/>
          <p:nvPr/>
        </p:nvSpPr>
        <p:spPr>
          <a:xfrm>
            <a:off x="8847183" y="275887"/>
            <a:ext cx="519442" cy="451921"/>
          </a:xfrm>
          <a:prstGeom prst="ellipse">
            <a:avLst/>
          </a:prstGeom>
          <a:no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dirty="0">
                <a:solidFill>
                  <a:schemeClr val="bg1">
                    <a:lumMod val="65000"/>
                  </a:schemeClr>
                </a:solidFill>
                <a:effectLst>
                  <a:outerShdw blurRad="38100" dist="38100" dir="2700000" algn="tl">
                    <a:srgbClr val="000000">
                      <a:alpha val="43137"/>
                    </a:srgbClr>
                  </a:outerShdw>
                </a:effectLst>
              </a:rPr>
              <a:t>BL</a:t>
            </a:r>
          </a:p>
        </p:txBody>
      </p:sp>
      <p:sp>
        <p:nvSpPr>
          <p:cNvPr id="18" name="Rounded Rectangle 17"/>
          <p:cNvSpPr/>
          <p:nvPr/>
        </p:nvSpPr>
        <p:spPr>
          <a:xfrm>
            <a:off x="9895469" y="200173"/>
            <a:ext cx="420409" cy="347032"/>
          </a:xfrm>
          <a:prstGeom prst="roundRect">
            <a:avLst/>
          </a:prstGeom>
          <a:no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b="1" dirty="0">
                <a:solidFill>
                  <a:schemeClr val="bg1">
                    <a:lumMod val="65000"/>
                  </a:schemeClr>
                </a:solidFill>
              </a:rPr>
              <a:t>FT</a:t>
            </a:r>
            <a:endParaRPr lang="en-US" sz="1400" b="1" dirty="0">
              <a:solidFill>
                <a:schemeClr val="bg1">
                  <a:lumMod val="65000"/>
                </a:schemeClr>
              </a:solidFill>
            </a:endParaRPr>
          </a:p>
        </p:txBody>
      </p:sp>
    </p:spTree>
    <p:extLst>
      <p:ext uri="{BB962C8B-B14F-4D97-AF65-F5344CB8AC3E}">
        <p14:creationId xmlns:p14="http://schemas.microsoft.com/office/powerpoint/2010/main" val="21158373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itle 1"/>
          <p:cNvSpPr>
            <a:spLocks noGrp="1"/>
          </p:cNvSpPr>
          <p:nvPr>
            <p:ph type="title"/>
          </p:nvPr>
        </p:nvSpPr>
        <p:spPr>
          <a:xfrm>
            <a:off x="849084" y="317804"/>
            <a:ext cx="7886700" cy="1109629"/>
          </a:xfrm>
        </p:spPr>
        <p:txBody>
          <a:bodyPr>
            <a:normAutofit/>
          </a:bodyPr>
          <a:lstStyle/>
          <a:p>
            <a:r>
              <a:rPr lang="en-US" sz="2600" b="1" dirty="0">
                <a:latin typeface="Constantia" panose="02030602050306030303" pitchFamily="18" charset="0"/>
              </a:rPr>
              <a:t>Hypothesis Development</a:t>
            </a:r>
          </a:p>
        </p:txBody>
      </p:sp>
      <p:sp>
        <p:nvSpPr>
          <p:cNvPr id="3" name="Content Placeholder 2"/>
          <p:cNvSpPr>
            <a:spLocks noGrp="1"/>
          </p:cNvSpPr>
          <p:nvPr>
            <p:ph idx="1"/>
          </p:nvPr>
        </p:nvSpPr>
        <p:spPr>
          <a:xfrm>
            <a:off x="849084" y="1779938"/>
            <a:ext cx="10528663" cy="3560163"/>
          </a:xfrm>
        </p:spPr>
        <p:txBody>
          <a:bodyPr>
            <a:normAutofit fontScale="92500" lnSpcReduction="10000"/>
          </a:bodyPr>
          <a:lstStyle/>
          <a:p>
            <a:pPr>
              <a:lnSpc>
                <a:spcPct val="100000"/>
              </a:lnSpc>
              <a:spcBef>
                <a:spcPts val="0"/>
              </a:spcBef>
              <a:spcAft>
                <a:spcPts val="1200"/>
              </a:spcAft>
            </a:pPr>
            <a:r>
              <a:rPr lang="en-US" b="1" dirty="0">
                <a:solidFill>
                  <a:schemeClr val="accent6">
                    <a:lumMod val="50000"/>
                  </a:schemeClr>
                </a:solidFill>
                <a:latin typeface="Constantia" panose="02030602050306030303" pitchFamily="18" charset="0"/>
              </a:rPr>
              <a:t>Brand love </a:t>
            </a:r>
            <a:r>
              <a:rPr lang="en-US" dirty="0">
                <a:latin typeface="Constantia" panose="02030602050306030303" pitchFamily="18" charset="0"/>
              </a:rPr>
              <a:t>is “the degree of passionate emotional attachment a satisfied customer has for a particular trade name” </a:t>
            </a:r>
            <a:r>
              <a:rPr lang="en-US" sz="1600" dirty="0">
                <a:latin typeface="Constantia" panose="02030602050306030303" pitchFamily="18" charset="0"/>
              </a:rPr>
              <a:t>(Carroll and </a:t>
            </a:r>
            <a:r>
              <a:rPr lang="en-US" sz="1600" dirty="0" err="1">
                <a:latin typeface="Constantia" panose="02030602050306030303" pitchFamily="18" charset="0"/>
              </a:rPr>
              <a:t>Ahuvia</a:t>
            </a:r>
            <a:r>
              <a:rPr lang="en-US" sz="1600" dirty="0">
                <a:latin typeface="Constantia" panose="02030602050306030303" pitchFamily="18" charset="0"/>
              </a:rPr>
              <a:t> 2006, p. 81)</a:t>
            </a:r>
            <a:r>
              <a:rPr lang="en-US" dirty="0">
                <a:latin typeface="Constantia" panose="02030602050306030303" pitchFamily="18" charset="0"/>
              </a:rPr>
              <a:t>. </a:t>
            </a:r>
          </a:p>
          <a:p>
            <a:pPr>
              <a:lnSpc>
                <a:spcPct val="100000"/>
              </a:lnSpc>
              <a:spcBef>
                <a:spcPts val="0"/>
              </a:spcBef>
              <a:spcAft>
                <a:spcPts val="1200"/>
              </a:spcAft>
            </a:pPr>
            <a:r>
              <a:rPr lang="en-US" dirty="0">
                <a:latin typeface="Constantia" panose="02030602050306030303" pitchFamily="18" charset="0"/>
              </a:rPr>
              <a:t>Customers may view and feel emotional attachment such as brand love to highly reputable brands or firms as attractive due to their superiority </a:t>
            </a:r>
            <a:r>
              <a:rPr lang="en-US" sz="1600" dirty="0">
                <a:latin typeface="Constantia" panose="02030602050306030303" pitchFamily="18" charset="0"/>
              </a:rPr>
              <a:t>(Kim and Lennon 2013; </a:t>
            </a:r>
            <a:r>
              <a:rPr lang="en-US" sz="1600" dirty="0" err="1">
                <a:latin typeface="Constantia" panose="02030602050306030303" pitchFamily="18" charset="0"/>
              </a:rPr>
              <a:t>Batra</a:t>
            </a:r>
            <a:r>
              <a:rPr lang="en-US" sz="1600" dirty="0">
                <a:latin typeface="Constantia" panose="02030602050306030303" pitchFamily="18" charset="0"/>
              </a:rPr>
              <a:t> et al. 2012)</a:t>
            </a:r>
            <a:r>
              <a:rPr lang="en-US" dirty="0">
                <a:latin typeface="Constantia" panose="02030602050306030303" pitchFamily="18" charset="0"/>
              </a:rPr>
              <a:t>.</a:t>
            </a:r>
          </a:p>
          <a:p>
            <a:pPr>
              <a:lnSpc>
                <a:spcPct val="100000"/>
              </a:lnSpc>
              <a:spcBef>
                <a:spcPts val="0"/>
              </a:spcBef>
              <a:spcAft>
                <a:spcPts val="1200"/>
              </a:spcAft>
            </a:pPr>
            <a:r>
              <a:rPr lang="en-US" dirty="0">
                <a:latin typeface="Constantia" panose="02030602050306030303" pitchFamily="18" charset="0"/>
              </a:rPr>
              <a:t>Brand love leads customers to perform behaviors that benefit the brand or firm </a:t>
            </a:r>
            <a:r>
              <a:rPr lang="en-US" sz="1600" dirty="0">
                <a:latin typeface="Constantia" panose="02030602050306030303" pitchFamily="18" charset="0"/>
              </a:rPr>
              <a:t>(</a:t>
            </a:r>
            <a:r>
              <a:rPr lang="en-US" sz="1600" dirty="0" err="1">
                <a:latin typeface="Constantia" panose="02030602050306030303" pitchFamily="18" charset="0"/>
              </a:rPr>
              <a:t>Batra</a:t>
            </a:r>
            <a:r>
              <a:rPr lang="en-US" sz="1600" dirty="0">
                <a:latin typeface="Constantia" panose="02030602050306030303" pitchFamily="18" charset="0"/>
              </a:rPr>
              <a:t> et al. 2013) </a:t>
            </a:r>
            <a:r>
              <a:rPr lang="en-US" dirty="0">
                <a:latin typeface="Constantia" panose="02030602050306030303" pitchFamily="18" charset="0"/>
              </a:rPr>
              <a:t>and to engage in positive word-or-mouth </a:t>
            </a:r>
            <a:r>
              <a:rPr lang="en-US" sz="1600" dirty="0">
                <a:latin typeface="Constantia" panose="02030602050306030303" pitchFamily="18" charset="0"/>
              </a:rPr>
              <a:t>(Carroll and </a:t>
            </a:r>
            <a:r>
              <a:rPr lang="en-US" sz="1600" dirty="0" err="1">
                <a:latin typeface="Constantia" panose="02030602050306030303" pitchFamily="18" charset="0"/>
              </a:rPr>
              <a:t>Ahuvia</a:t>
            </a:r>
            <a:r>
              <a:rPr lang="en-US" sz="1600" dirty="0">
                <a:latin typeface="Constantia" panose="02030602050306030303" pitchFamily="18" charset="0"/>
              </a:rPr>
              <a:t> 2006)</a:t>
            </a:r>
            <a:r>
              <a:rPr lang="en-US" dirty="0">
                <a:latin typeface="Constantia" panose="02030602050306030303" pitchFamily="18" charset="0"/>
              </a:rPr>
              <a:t>.</a:t>
            </a:r>
          </a:p>
        </p:txBody>
      </p:sp>
      <p:sp>
        <p:nvSpPr>
          <p:cNvPr id="4" name="Content Placeholder 2"/>
          <p:cNvSpPr txBox="1">
            <a:spLocks/>
          </p:cNvSpPr>
          <p:nvPr/>
        </p:nvSpPr>
        <p:spPr>
          <a:xfrm>
            <a:off x="1332411" y="5571199"/>
            <a:ext cx="9627326" cy="770237"/>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457200" indent="-457200">
              <a:buNone/>
            </a:pPr>
            <a:r>
              <a:rPr lang="en-US" sz="2400" b="1" dirty="0">
                <a:latin typeface="Constantia" panose="02030602050306030303" pitchFamily="18" charset="0"/>
              </a:rPr>
              <a:t>H3</a:t>
            </a:r>
            <a:r>
              <a:rPr lang="en-US" sz="2400" dirty="0">
                <a:latin typeface="Constantia" panose="02030602050306030303" pitchFamily="18" charset="0"/>
              </a:rPr>
              <a:t>: </a:t>
            </a:r>
            <a:r>
              <a:rPr lang="en-US" sz="2400" i="1" dirty="0">
                <a:latin typeface="Constantia" panose="02030602050306030303" pitchFamily="18" charset="0"/>
              </a:rPr>
              <a:t>The positive relationship between corporate reputation and CEBs is mediated by brand love.</a:t>
            </a:r>
            <a:r>
              <a:rPr lang="en-US" sz="2400" dirty="0">
                <a:latin typeface="Constantia" panose="02030602050306030303" pitchFamily="18" charset="0"/>
              </a:rPr>
              <a:t>  </a:t>
            </a:r>
          </a:p>
        </p:txBody>
      </p:sp>
      <p:grpSp>
        <p:nvGrpSpPr>
          <p:cNvPr id="5" name="Group 4"/>
          <p:cNvGrpSpPr/>
          <p:nvPr/>
        </p:nvGrpSpPr>
        <p:grpSpPr>
          <a:xfrm>
            <a:off x="7129276" y="200173"/>
            <a:ext cx="3404617" cy="1274584"/>
            <a:chOff x="1447799" y="2107098"/>
            <a:chExt cx="4234389" cy="1639403"/>
          </a:xfrm>
        </p:grpSpPr>
        <p:cxnSp>
          <p:nvCxnSpPr>
            <p:cNvPr id="6" name="Straight Arrow Connector 5"/>
            <p:cNvCxnSpPr>
              <a:stCxn id="14" idx="6"/>
              <a:endCxn id="15" idx="2"/>
            </p:cNvCxnSpPr>
            <p:nvPr/>
          </p:nvCxnSpPr>
          <p:spPr>
            <a:xfrm flipV="1">
              <a:off x="2211425" y="3402658"/>
              <a:ext cx="2480384" cy="27381"/>
            </a:xfrm>
            <a:prstGeom prst="straightConnector1">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a:stCxn id="14" idx="7"/>
              <a:endCxn id="16" idx="3"/>
            </p:cNvCxnSpPr>
            <p:nvPr/>
          </p:nvCxnSpPr>
          <p:spPr>
            <a:xfrm flipV="1">
              <a:off x="2099595" y="2692088"/>
              <a:ext cx="479920" cy="514179"/>
            </a:xfrm>
            <a:prstGeom prst="straightConnector1">
              <a:avLst/>
            </a:prstGeom>
            <a:ln w="25400">
              <a:solidFill>
                <a:schemeClr val="bg2">
                  <a:lumMod val="90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a:stCxn id="16" idx="5"/>
            </p:cNvCxnSpPr>
            <p:nvPr/>
          </p:nvCxnSpPr>
          <p:spPr>
            <a:xfrm>
              <a:off x="3076917" y="2692088"/>
              <a:ext cx="1614892" cy="581272"/>
            </a:xfrm>
            <a:prstGeom prst="straightConnector1">
              <a:avLst/>
            </a:prstGeom>
            <a:ln w="25400">
              <a:solidFill>
                <a:schemeClr val="bg2">
                  <a:lumMod val="90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a:endCxn id="17" idx="3"/>
            </p:cNvCxnSpPr>
            <p:nvPr/>
          </p:nvCxnSpPr>
          <p:spPr>
            <a:xfrm flipV="1">
              <a:off x="2211426" y="2700624"/>
              <a:ext cx="1467584" cy="572736"/>
            </a:xfrm>
            <a:prstGeom prst="straightConnector1">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a:stCxn id="17" idx="5"/>
              <a:endCxn id="15" idx="1"/>
            </p:cNvCxnSpPr>
            <p:nvPr/>
          </p:nvCxnSpPr>
          <p:spPr>
            <a:xfrm>
              <a:off x="4135829" y="2700624"/>
              <a:ext cx="701018" cy="510331"/>
            </a:xfrm>
            <a:prstGeom prst="straightConnector1">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stCxn id="16" idx="6"/>
              <a:endCxn id="17" idx="2"/>
            </p:cNvCxnSpPr>
            <p:nvPr/>
          </p:nvCxnSpPr>
          <p:spPr>
            <a:xfrm>
              <a:off x="3179932" y="2490113"/>
              <a:ext cx="404468" cy="5000"/>
            </a:xfrm>
            <a:prstGeom prst="straightConnector1">
              <a:avLst/>
            </a:prstGeom>
            <a:ln w="25400">
              <a:solidFill>
                <a:schemeClr val="bg2">
                  <a:lumMod val="90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stCxn id="18" idx="1"/>
            </p:cNvCxnSpPr>
            <p:nvPr/>
          </p:nvCxnSpPr>
          <p:spPr>
            <a:xfrm flipH="1">
              <a:off x="4230440" y="2330279"/>
              <a:ext cx="657728" cy="783297"/>
            </a:xfrm>
            <a:prstGeom prst="straightConnector1">
              <a:avLst/>
            </a:prstGeom>
            <a:ln w="25400">
              <a:solidFill>
                <a:schemeClr val="bg2">
                  <a:lumMod val="90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H="1">
              <a:off x="4570046" y="2553460"/>
              <a:ext cx="335865" cy="429264"/>
            </a:xfrm>
            <a:prstGeom prst="straightConnector1">
              <a:avLst/>
            </a:prstGeom>
            <a:ln w="25400">
              <a:solidFill>
                <a:schemeClr val="bg2">
                  <a:lumMod val="90000"/>
                </a:schemeClr>
              </a:solidFill>
              <a:tailEnd type="triangle" w="lg" len="lg"/>
            </a:ln>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1447799" y="3113577"/>
              <a:ext cx="763627" cy="632924"/>
            </a:xfrm>
            <a:prstGeom prst="ellipse">
              <a:avLst/>
            </a:prstGeom>
            <a:no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b="1" dirty="0">
                  <a:solidFill>
                    <a:srgbClr val="C00000"/>
                  </a:solidFill>
                  <a:effectLst>
                    <a:outerShdw blurRad="38100" dist="38100" dir="2700000" algn="tl">
                      <a:srgbClr val="000000">
                        <a:alpha val="43137"/>
                      </a:srgbClr>
                    </a:outerShdw>
                  </a:effectLst>
                </a:rPr>
                <a:t>CR</a:t>
              </a:r>
            </a:p>
          </p:txBody>
        </p:sp>
        <p:sp>
          <p:nvSpPr>
            <p:cNvPr id="15" name="Oval 14"/>
            <p:cNvSpPr/>
            <p:nvPr/>
          </p:nvSpPr>
          <p:spPr>
            <a:xfrm>
              <a:off x="4691809" y="3131549"/>
              <a:ext cx="990379" cy="542219"/>
            </a:xfrm>
            <a:prstGeom prst="ellipse">
              <a:avLst/>
            </a:prstGeom>
            <a:noFill/>
            <a:ln w="190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dirty="0">
                  <a:solidFill>
                    <a:schemeClr val="accent5">
                      <a:lumMod val="75000"/>
                    </a:schemeClr>
                  </a:solidFill>
                  <a:effectLst>
                    <a:outerShdw blurRad="38100" dist="38100" dir="2700000" algn="tl">
                      <a:srgbClr val="000000">
                        <a:alpha val="43137"/>
                      </a:srgbClr>
                    </a:outerShdw>
                  </a:effectLst>
                </a:rPr>
                <a:t>CEBs</a:t>
              </a:r>
            </a:p>
          </p:txBody>
        </p:sp>
        <p:sp>
          <p:nvSpPr>
            <p:cNvPr id="16" name="Oval 15"/>
            <p:cNvSpPr/>
            <p:nvPr/>
          </p:nvSpPr>
          <p:spPr>
            <a:xfrm>
              <a:off x="2476500" y="2204477"/>
              <a:ext cx="703432" cy="571272"/>
            </a:xfrm>
            <a:prstGeom prst="ellipse">
              <a:avLst/>
            </a:prstGeom>
            <a:no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b="1" dirty="0">
                  <a:solidFill>
                    <a:schemeClr val="bg1">
                      <a:lumMod val="65000"/>
                    </a:schemeClr>
                  </a:solidFill>
                  <a:effectLst>
                    <a:outerShdw blurRad="38100" dist="38100" dir="2700000" algn="tl">
                      <a:srgbClr val="000000">
                        <a:alpha val="43137"/>
                      </a:srgbClr>
                    </a:outerShdw>
                  </a:effectLst>
                </a:rPr>
                <a:t>CI</a:t>
              </a:r>
            </a:p>
          </p:txBody>
        </p:sp>
        <p:sp>
          <p:nvSpPr>
            <p:cNvPr id="17" name="Oval 16"/>
            <p:cNvSpPr/>
            <p:nvPr/>
          </p:nvSpPr>
          <p:spPr>
            <a:xfrm>
              <a:off x="3584400" y="2204477"/>
              <a:ext cx="646040" cy="581272"/>
            </a:xfrm>
            <a:prstGeom prst="ellipse">
              <a:avLst/>
            </a:prstGeom>
            <a:noFill/>
            <a:ln w="190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dirty="0">
                  <a:solidFill>
                    <a:schemeClr val="accent6">
                      <a:lumMod val="75000"/>
                    </a:schemeClr>
                  </a:solidFill>
                  <a:effectLst>
                    <a:outerShdw blurRad="38100" dist="38100" dir="2700000" algn="tl">
                      <a:srgbClr val="000000">
                        <a:alpha val="43137"/>
                      </a:srgbClr>
                    </a:outerShdw>
                  </a:effectLst>
                </a:rPr>
                <a:t>BL</a:t>
              </a:r>
            </a:p>
          </p:txBody>
        </p:sp>
        <p:sp>
          <p:nvSpPr>
            <p:cNvPr id="18" name="Rounded Rectangle 17"/>
            <p:cNvSpPr/>
            <p:nvPr/>
          </p:nvSpPr>
          <p:spPr>
            <a:xfrm>
              <a:off x="4888168" y="2107098"/>
              <a:ext cx="522871" cy="446362"/>
            </a:xfrm>
            <a:prstGeom prst="roundRect">
              <a:avLst/>
            </a:prstGeom>
            <a:no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b="1" dirty="0">
                  <a:solidFill>
                    <a:schemeClr val="bg1">
                      <a:lumMod val="65000"/>
                    </a:schemeClr>
                  </a:solidFill>
                </a:rPr>
                <a:t>FT</a:t>
              </a:r>
              <a:endParaRPr lang="en-US" sz="1400" b="1" dirty="0">
                <a:solidFill>
                  <a:schemeClr val="bg1">
                    <a:lumMod val="65000"/>
                  </a:schemeClr>
                </a:solidFill>
              </a:endParaRPr>
            </a:p>
          </p:txBody>
        </p:sp>
      </p:grpSp>
    </p:spTree>
    <p:extLst>
      <p:ext uri="{BB962C8B-B14F-4D97-AF65-F5344CB8AC3E}">
        <p14:creationId xmlns:p14="http://schemas.microsoft.com/office/powerpoint/2010/main" val="1819034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itle 1"/>
          <p:cNvSpPr>
            <a:spLocks noGrp="1"/>
          </p:cNvSpPr>
          <p:nvPr>
            <p:ph type="title"/>
          </p:nvPr>
        </p:nvSpPr>
        <p:spPr>
          <a:xfrm>
            <a:off x="731519" y="324269"/>
            <a:ext cx="7886700" cy="1109629"/>
          </a:xfrm>
        </p:spPr>
        <p:txBody>
          <a:bodyPr>
            <a:normAutofit/>
          </a:bodyPr>
          <a:lstStyle/>
          <a:p>
            <a:r>
              <a:rPr lang="en-US" sz="2600" b="1" dirty="0">
                <a:latin typeface="Constantia" panose="02030602050306030303" pitchFamily="18" charset="0"/>
              </a:rPr>
              <a:t>Hypothesis Development</a:t>
            </a:r>
          </a:p>
        </p:txBody>
      </p:sp>
      <p:sp>
        <p:nvSpPr>
          <p:cNvPr id="3" name="Content Placeholder 2"/>
          <p:cNvSpPr>
            <a:spLocks noGrp="1"/>
          </p:cNvSpPr>
          <p:nvPr>
            <p:ph idx="1"/>
          </p:nvPr>
        </p:nvSpPr>
        <p:spPr>
          <a:xfrm>
            <a:off x="731519" y="1727756"/>
            <a:ext cx="10620103" cy="3516889"/>
          </a:xfrm>
        </p:spPr>
        <p:txBody>
          <a:bodyPr>
            <a:normAutofit/>
          </a:bodyPr>
          <a:lstStyle/>
          <a:p>
            <a:pPr>
              <a:lnSpc>
                <a:spcPct val="100000"/>
              </a:lnSpc>
              <a:spcBef>
                <a:spcPts val="0"/>
              </a:spcBef>
              <a:spcAft>
                <a:spcPts val="1200"/>
              </a:spcAft>
            </a:pPr>
            <a:r>
              <a:rPr lang="en-US" sz="2600" dirty="0">
                <a:latin typeface="Constantia" panose="02030602050306030303" pitchFamily="18" charset="0"/>
              </a:rPr>
              <a:t>Customer-firm identification leads customers to feel a psychological attachment to the firm </a:t>
            </a:r>
            <a:r>
              <a:rPr lang="en-US" sz="1600" dirty="0">
                <a:latin typeface="Constantia" panose="02030602050306030303" pitchFamily="18" charset="0"/>
              </a:rPr>
              <a:t>(Bhattacharya and Sen 2003)</a:t>
            </a:r>
            <a:r>
              <a:rPr lang="en-US" dirty="0">
                <a:latin typeface="Constantia" panose="02030602050306030303" pitchFamily="18" charset="0"/>
              </a:rPr>
              <a:t>. </a:t>
            </a:r>
          </a:p>
          <a:p>
            <a:pPr>
              <a:lnSpc>
                <a:spcPct val="100000"/>
              </a:lnSpc>
              <a:spcBef>
                <a:spcPts val="0"/>
              </a:spcBef>
              <a:spcAft>
                <a:spcPts val="1200"/>
              </a:spcAft>
            </a:pPr>
            <a:r>
              <a:rPr lang="en-US" sz="2600" dirty="0">
                <a:latin typeface="Constantia" panose="02030602050306030303" pitchFamily="18" charset="0"/>
              </a:rPr>
              <a:t>Carroll and </a:t>
            </a:r>
            <a:r>
              <a:rPr lang="en-US" sz="2600" dirty="0" err="1">
                <a:latin typeface="Constantia" panose="02030602050306030303" pitchFamily="18" charset="0"/>
              </a:rPr>
              <a:t>Ahuvia</a:t>
            </a:r>
            <a:r>
              <a:rPr lang="en-US" sz="2600" dirty="0">
                <a:latin typeface="Constantia" panose="02030602050306030303" pitchFamily="18" charset="0"/>
              </a:rPr>
              <a:t> (2006) argue that brand love is a more intense emotional attachment than liking because it contains an integration of the brand into the customer’s identity.</a:t>
            </a:r>
          </a:p>
          <a:p>
            <a:pPr>
              <a:lnSpc>
                <a:spcPct val="100000"/>
              </a:lnSpc>
              <a:spcBef>
                <a:spcPts val="0"/>
              </a:spcBef>
              <a:spcAft>
                <a:spcPts val="1200"/>
              </a:spcAft>
            </a:pPr>
            <a:r>
              <a:rPr lang="en-US" sz="2600" dirty="0">
                <a:latin typeface="Constantia" panose="02030602050306030303" pitchFamily="18" charset="0"/>
              </a:rPr>
              <a:t>Customer identification with a brand positively influences brand love </a:t>
            </a:r>
            <a:r>
              <a:rPr lang="en-US" sz="1600" dirty="0">
                <a:latin typeface="Constantia" panose="02030602050306030303" pitchFamily="18" charset="0"/>
              </a:rPr>
              <a:t>(Albert and </a:t>
            </a:r>
            <a:r>
              <a:rPr lang="en-US" sz="1600" dirty="0" err="1">
                <a:latin typeface="Constantia" panose="02030602050306030303" pitchFamily="18" charset="0"/>
              </a:rPr>
              <a:t>Meruňka</a:t>
            </a:r>
            <a:r>
              <a:rPr lang="en-US" sz="1600" dirty="0">
                <a:latin typeface="Constantia" panose="02030602050306030303" pitchFamily="18" charset="0"/>
              </a:rPr>
              <a:t> 2013)</a:t>
            </a:r>
            <a:r>
              <a:rPr lang="en-US" dirty="0">
                <a:latin typeface="Constantia" panose="02030602050306030303" pitchFamily="18" charset="0"/>
              </a:rPr>
              <a:t>.</a:t>
            </a:r>
          </a:p>
        </p:txBody>
      </p:sp>
      <p:sp>
        <p:nvSpPr>
          <p:cNvPr id="4" name="Content Placeholder 2"/>
          <p:cNvSpPr txBox="1">
            <a:spLocks/>
          </p:cNvSpPr>
          <p:nvPr/>
        </p:nvSpPr>
        <p:spPr>
          <a:xfrm>
            <a:off x="1632857" y="5497644"/>
            <a:ext cx="9232594" cy="770237"/>
          </a:xfrm>
          <a:prstGeom prst="rect">
            <a:avLst/>
          </a:prstGeom>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ct val="100000"/>
              </a:lnSpc>
              <a:spcBef>
                <a:spcPts val="0"/>
              </a:spcBef>
              <a:buNone/>
            </a:pPr>
            <a:r>
              <a:rPr lang="en-US" sz="2400" b="1" dirty="0">
                <a:latin typeface="Constantia" panose="02030602050306030303" pitchFamily="18" charset="0"/>
              </a:rPr>
              <a:t>H4</a:t>
            </a:r>
            <a:r>
              <a:rPr lang="en-US" sz="2400" dirty="0">
                <a:latin typeface="Constantia" panose="02030602050306030303" pitchFamily="18" charset="0"/>
              </a:rPr>
              <a:t>: </a:t>
            </a:r>
            <a:r>
              <a:rPr lang="en-US" sz="2400" i="1" dirty="0">
                <a:latin typeface="Constantia" panose="02030602050306030303" pitchFamily="18" charset="0"/>
              </a:rPr>
              <a:t>Customer identification has a positive impact on brand love.</a:t>
            </a:r>
            <a:r>
              <a:rPr lang="en-US" sz="2400" dirty="0">
                <a:latin typeface="Constantia" panose="02030602050306030303" pitchFamily="18" charset="0"/>
              </a:rPr>
              <a:t>  </a:t>
            </a:r>
          </a:p>
        </p:txBody>
      </p:sp>
      <p:grpSp>
        <p:nvGrpSpPr>
          <p:cNvPr id="5" name="Group 4"/>
          <p:cNvGrpSpPr/>
          <p:nvPr/>
        </p:nvGrpSpPr>
        <p:grpSpPr>
          <a:xfrm>
            <a:off x="7129276" y="200173"/>
            <a:ext cx="3404617" cy="1274584"/>
            <a:chOff x="1447799" y="2107098"/>
            <a:chExt cx="4234389" cy="1639403"/>
          </a:xfrm>
        </p:grpSpPr>
        <p:cxnSp>
          <p:nvCxnSpPr>
            <p:cNvPr id="6" name="Straight Arrow Connector 5"/>
            <p:cNvCxnSpPr>
              <a:stCxn id="14" idx="6"/>
              <a:endCxn id="15" idx="2"/>
            </p:cNvCxnSpPr>
            <p:nvPr/>
          </p:nvCxnSpPr>
          <p:spPr>
            <a:xfrm flipV="1">
              <a:off x="2211425" y="3402658"/>
              <a:ext cx="2480384" cy="27381"/>
            </a:xfrm>
            <a:prstGeom prst="straightConnector1">
              <a:avLst/>
            </a:prstGeom>
            <a:ln w="25400">
              <a:solidFill>
                <a:schemeClr val="bg2">
                  <a:lumMod val="90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a:stCxn id="14" idx="7"/>
              <a:endCxn id="16" idx="3"/>
            </p:cNvCxnSpPr>
            <p:nvPr/>
          </p:nvCxnSpPr>
          <p:spPr>
            <a:xfrm flipV="1">
              <a:off x="2099595" y="2692088"/>
              <a:ext cx="479920" cy="514179"/>
            </a:xfrm>
            <a:prstGeom prst="straightConnector1">
              <a:avLst/>
            </a:prstGeom>
            <a:ln w="25400">
              <a:solidFill>
                <a:schemeClr val="bg2">
                  <a:lumMod val="90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a:stCxn id="16" idx="5"/>
            </p:cNvCxnSpPr>
            <p:nvPr/>
          </p:nvCxnSpPr>
          <p:spPr>
            <a:xfrm>
              <a:off x="3076917" y="2692088"/>
              <a:ext cx="1614892" cy="581272"/>
            </a:xfrm>
            <a:prstGeom prst="straightConnector1">
              <a:avLst/>
            </a:prstGeom>
            <a:ln w="25400">
              <a:solidFill>
                <a:schemeClr val="bg2">
                  <a:lumMod val="90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a:endCxn id="17" idx="3"/>
            </p:cNvCxnSpPr>
            <p:nvPr/>
          </p:nvCxnSpPr>
          <p:spPr>
            <a:xfrm flipV="1">
              <a:off x="2211426" y="2700624"/>
              <a:ext cx="1467584" cy="572736"/>
            </a:xfrm>
            <a:prstGeom prst="straightConnector1">
              <a:avLst/>
            </a:prstGeom>
            <a:ln w="25400">
              <a:solidFill>
                <a:schemeClr val="bg2">
                  <a:lumMod val="90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a:stCxn id="17" idx="6"/>
              <a:endCxn id="15" idx="1"/>
            </p:cNvCxnSpPr>
            <p:nvPr/>
          </p:nvCxnSpPr>
          <p:spPr>
            <a:xfrm>
              <a:off x="4230440" y="2495114"/>
              <a:ext cx="606407" cy="715841"/>
            </a:xfrm>
            <a:prstGeom prst="straightConnector1">
              <a:avLst/>
            </a:prstGeom>
            <a:ln w="25400">
              <a:solidFill>
                <a:schemeClr val="bg2">
                  <a:lumMod val="90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stCxn id="16" idx="6"/>
              <a:endCxn id="17" idx="2"/>
            </p:cNvCxnSpPr>
            <p:nvPr/>
          </p:nvCxnSpPr>
          <p:spPr>
            <a:xfrm>
              <a:off x="3179932" y="2490113"/>
              <a:ext cx="404468" cy="5000"/>
            </a:xfrm>
            <a:prstGeom prst="straightConnector1">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stCxn id="18" idx="1"/>
            </p:cNvCxnSpPr>
            <p:nvPr/>
          </p:nvCxnSpPr>
          <p:spPr>
            <a:xfrm flipH="1">
              <a:off x="4230440" y="2330279"/>
              <a:ext cx="657728" cy="783297"/>
            </a:xfrm>
            <a:prstGeom prst="straightConnector1">
              <a:avLst/>
            </a:prstGeom>
            <a:ln w="25400">
              <a:solidFill>
                <a:schemeClr val="bg2">
                  <a:lumMod val="90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H="1">
              <a:off x="4570046" y="2553460"/>
              <a:ext cx="335865" cy="429264"/>
            </a:xfrm>
            <a:prstGeom prst="straightConnector1">
              <a:avLst/>
            </a:prstGeom>
            <a:ln w="25400">
              <a:solidFill>
                <a:schemeClr val="bg2">
                  <a:lumMod val="90000"/>
                </a:schemeClr>
              </a:solidFill>
              <a:tailEnd type="triangle" w="lg" len="lg"/>
            </a:ln>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1447799" y="3113577"/>
              <a:ext cx="763627" cy="632924"/>
            </a:xfrm>
            <a:prstGeom prst="ellipse">
              <a:avLst/>
            </a:prstGeom>
            <a:no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b="1" dirty="0">
                  <a:solidFill>
                    <a:schemeClr val="bg1">
                      <a:lumMod val="65000"/>
                    </a:schemeClr>
                  </a:solidFill>
                  <a:effectLst>
                    <a:outerShdw blurRad="38100" dist="38100" dir="2700000" algn="tl">
                      <a:srgbClr val="000000">
                        <a:alpha val="43137"/>
                      </a:srgbClr>
                    </a:outerShdw>
                  </a:effectLst>
                </a:rPr>
                <a:t>CR</a:t>
              </a:r>
            </a:p>
          </p:txBody>
        </p:sp>
        <p:sp>
          <p:nvSpPr>
            <p:cNvPr id="15" name="Oval 14"/>
            <p:cNvSpPr/>
            <p:nvPr/>
          </p:nvSpPr>
          <p:spPr>
            <a:xfrm>
              <a:off x="4691809" y="3131549"/>
              <a:ext cx="990379" cy="542219"/>
            </a:xfrm>
            <a:prstGeom prst="ellipse">
              <a:avLst/>
            </a:prstGeom>
            <a:no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dirty="0">
                  <a:solidFill>
                    <a:schemeClr val="bg1">
                      <a:lumMod val="65000"/>
                    </a:schemeClr>
                  </a:solidFill>
                  <a:effectLst>
                    <a:outerShdw blurRad="38100" dist="38100" dir="2700000" algn="tl">
                      <a:srgbClr val="000000">
                        <a:alpha val="43137"/>
                      </a:srgbClr>
                    </a:outerShdw>
                  </a:effectLst>
                </a:rPr>
                <a:t>CEBs</a:t>
              </a:r>
            </a:p>
          </p:txBody>
        </p:sp>
        <p:sp>
          <p:nvSpPr>
            <p:cNvPr id="16" name="Oval 15"/>
            <p:cNvSpPr/>
            <p:nvPr/>
          </p:nvSpPr>
          <p:spPr>
            <a:xfrm>
              <a:off x="2476500" y="2204477"/>
              <a:ext cx="703432" cy="571272"/>
            </a:xfrm>
            <a:prstGeom prst="ellipse">
              <a:avLst/>
            </a:prstGeom>
            <a:noFill/>
            <a:ln w="190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b="1" dirty="0">
                  <a:solidFill>
                    <a:schemeClr val="accent6">
                      <a:lumMod val="75000"/>
                    </a:schemeClr>
                  </a:solidFill>
                  <a:effectLst>
                    <a:outerShdw blurRad="38100" dist="38100" dir="2700000" algn="tl">
                      <a:srgbClr val="000000">
                        <a:alpha val="43137"/>
                      </a:srgbClr>
                    </a:outerShdw>
                  </a:effectLst>
                </a:rPr>
                <a:t>CI</a:t>
              </a:r>
            </a:p>
          </p:txBody>
        </p:sp>
        <p:sp>
          <p:nvSpPr>
            <p:cNvPr id="17" name="Oval 16"/>
            <p:cNvSpPr/>
            <p:nvPr/>
          </p:nvSpPr>
          <p:spPr>
            <a:xfrm>
              <a:off x="3584400" y="2204477"/>
              <a:ext cx="646040" cy="581272"/>
            </a:xfrm>
            <a:prstGeom prst="ellipse">
              <a:avLst/>
            </a:prstGeom>
            <a:noFill/>
            <a:ln w="190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dirty="0">
                  <a:solidFill>
                    <a:schemeClr val="accent6">
                      <a:lumMod val="75000"/>
                    </a:schemeClr>
                  </a:solidFill>
                  <a:effectLst>
                    <a:outerShdw blurRad="38100" dist="38100" dir="2700000" algn="tl">
                      <a:srgbClr val="000000">
                        <a:alpha val="43137"/>
                      </a:srgbClr>
                    </a:outerShdw>
                  </a:effectLst>
                </a:rPr>
                <a:t>BL</a:t>
              </a:r>
            </a:p>
          </p:txBody>
        </p:sp>
        <p:sp>
          <p:nvSpPr>
            <p:cNvPr id="18" name="Rounded Rectangle 17"/>
            <p:cNvSpPr/>
            <p:nvPr/>
          </p:nvSpPr>
          <p:spPr>
            <a:xfrm>
              <a:off x="4888168" y="2107098"/>
              <a:ext cx="522871" cy="446362"/>
            </a:xfrm>
            <a:prstGeom prst="roundRect">
              <a:avLst/>
            </a:prstGeom>
            <a:no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b="1" dirty="0">
                  <a:solidFill>
                    <a:schemeClr val="bg1">
                      <a:lumMod val="65000"/>
                    </a:schemeClr>
                  </a:solidFill>
                </a:rPr>
                <a:t>FT</a:t>
              </a:r>
              <a:endParaRPr lang="en-US" sz="1400" b="1" dirty="0">
                <a:solidFill>
                  <a:schemeClr val="bg1">
                    <a:lumMod val="65000"/>
                  </a:schemeClr>
                </a:solidFill>
              </a:endParaRPr>
            </a:p>
          </p:txBody>
        </p:sp>
      </p:grpSp>
    </p:spTree>
    <p:extLst>
      <p:ext uri="{BB962C8B-B14F-4D97-AF65-F5344CB8AC3E}">
        <p14:creationId xmlns:p14="http://schemas.microsoft.com/office/powerpoint/2010/main" val="34017114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itle 1"/>
          <p:cNvSpPr>
            <a:spLocks noGrp="1"/>
          </p:cNvSpPr>
          <p:nvPr>
            <p:ph type="title"/>
          </p:nvPr>
        </p:nvSpPr>
        <p:spPr>
          <a:xfrm>
            <a:off x="793185" y="242121"/>
            <a:ext cx="7886700" cy="1109629"/>
          </a:xfrm>
        </p:spPr>
        <p:txBody>
          <a:bodyPr>
            <a:normAutofit/>
          </a:bodyPr>
          <a:lstStyle/>
          <a:p>
            <a:r>
              <a:rPr lang="en-US" sz="2600" b="1" dirty="0">
                <a:latin typeface="Constantia" panose="02030602050306030303" pitchFamily="18" charset="0"/>
              </a:rPr>
              <a:t>Hypothesis Development</a:t>
            </a:r>
          </a:p>
        </p:txBody>
      </p:sp>
      <p:sp>
        <p:nvSpPr>
          <p:cNvPr id="3" name="Content Placeholder 2"/>
          <p:cNvSpPr>
            <a:spLocks noGrp="1"/>
          </p:cNvSpPr>
          <p:nvPr>
            <p:ph idx="1"/>
          </p:nvPr>
        </p:nvSpPr>
        <p:spPr>
          <a:xfrm>
            <a:off x="796834" y="1504354"/>
            <a:ext cx="10698480" cy="3006691"/>
          </a:xfrm>
        </p:spPr>
        <p:txBody>
          <a:bodyPr>
            <a:noAutofit/>
          </a:bodyPr>
          <a:lstStyle/>
          <a:p>
            <a:pPr>
              <a:lnSpc>
                <a:spcPct val="100000"/>
              </a:lnSpc>
              <a:spcBef>
                <a:spcPts val="0"/>
              </a:spcBef>
              <a:spcAft>
                <a:spcPts val="1200"/>
              </a:spcAft>
            </a:pPr>
            <a:r>
              <a:rPr lang="en-US" sz="2200" dirty="0">
                <a:latin typeface="Constantia" panose="02030602050306030303" pitchFamily="18" charset="0"/>
              </a:rPr>
              <a:t>The effect of emotional responses on customer behaviors or contributions may be evident across all industries, but the magnitude of the effect varies </a:t>
            </a:r>
            <a:r>
              <a:rPr lang="en-US" sz="1400" dirty="0">
                <a:latin typeface="Constantia" panose="02030602050306030303" pitchFamily="18" charset="0"/>
              </a:rPr>
              <a:t>(</a:t>
            </a:r>
            <a:r>
              <a:rPr lang="en-US" sz="1400" dirty="0" err="1">
                <a:latin typeface="Constantia" panose="02030602050306030303" pitchFamily="18" charset="0"/>
              </a:rPr>
              <a:t>Pansari</a:t>
            </a:r>
            <a:r>
              <a:rPr lang="en-US" sz="1400" dirty="0">
                <a:latin typeface="Constantia" panose="02030602050306030303" pitchFamily="18" charset="0"/>
              </a:rPr>
              <a:t> and Kumar 2017)</a:t>
            </a:r>
            <a:r>
              <a:rPr lang="en-US" sz="1800" dirty="0">
                <a:latin typeface="Constantia" panose="02030602050306030303" pitchFamily="18" charset="0"/>
              </a:rPr>
              <a:t>.  </a:t>
            </a:r>
          </a:p>
          <a:p>
            <a:pPr>
              <a:lnSpc>
                <a:spcPct val="100000"/>
              </a:lnSpc>
              <a:spcBef>
                <a:spcPts val="0"/>
              </a:spcBef>
              <a:spcAft>
                <a:spcPts val="1200"/>
              </a:spcAft>
            </a:pPr>
            <a:r>
              <a:rPr lang="en-US" sz="2200" dirty="0">
                <a:latin typeface="Constantia" panose="02030602050306030303" pitchFamily="18" charset="0"/>
              </a:rPr>
              <a:t>Due to lack of tangibility in the service industry, customers may rely more on intangible sources to evaluate the firms and determine their future behaviors toward them </a:t>
            </a:r>
            <a:r>
              <a:rPr lang="en-US" sz="1400" dirty="0">
                <a:latin typeface="Constantia" panose="02030602050306030303" pitchFamily="18" charset="0"/>
              </a:rPr>
              <a:t>(Jackson et al. 1995)</a:t>
            </a:r>
            <a:r>
              <a:rPr lang="en-US" sz="1800" dirty="0">
                <a:latin typeface="Constantia" panose="02030602050306030303" pitchFamily="18" charset="0"/>
              </a:rPr>
              <a:t>. </a:t>
            </a:r>
          </a:p>
          <a:p>
            <a:pPr>
              <a:lnSpc>
                <a:spcPct val="100000"/>
              </a:lnSpc>
              <a:spcBef>
                <a:spcPts val="0"/>
              </a:spcBef>
              <a:spcAft>
                <a:spcPts val="1200"/>
              </a:spcAft>
            </a:pPr>
            <a:r>
              <a:rPr lang="en-US" sz="2200" dirty="0">
                <a:latin typeface="Constantia" panose="02030602050306030303" pitchFamily="18" charset="0"/>
              </a:rPr>
              <a:t>The services are more likely to benefit from customer identification than the product firms because customers rely more on company attributes in contexts of low differentiation among the offerings, i.e., the service industry</a:t>
            </a:r>
            <a:r>
              <a:rPr lang="en-US" sz="1800" dirty="0">
                <a:latin typeface="Constantia" panose="02030602050306030303" pitchFamily="18" charset="0"/>
              </a:rPr>
              <a:t> </a:t>
            </a:r>
            <a:r>
              <a:rPr lang="en-US" sz="1400" dirty="0">
                <a:latin typeface="Constantia" panose="02030602050306030303" pitchFamily="18" charset="0"/>
              </a:rPr>
              <a:t>(Bhattacharya and Sen 2003)</a:t>
            </a:r>
            <a:r>
              <a:rPr lang="en-US" sz="1800" dirty="0">
                <a:latin typeface="Constantia" panose="02030602050306030303" pitchFamily="18" charset="0"/>
              </a:rPr>
              <a:t>.</a:t>
            </a:r>
          </a:p>
        </p:txBody>
      </p:sp>
      <p:sp>
        <p:nvSpPr>
          <p:cNvPr id="4" name="Content Placeholder 2"/>
          <p:cNvSpPr txBox="1">
            <a:spLocks/>
          </p:cNvSpPr>
          <p:nvPr/>
        </p:nvSpPr>
        <p:spPr>
          <a:xfrm>
            <a:off x="731517" y="4748753"/>
            <a:ext cx="10868297" cy="2011020"/>
          </a:xfrm>
          <a:prstGeom prst="rect">
            <a:avLst/>
          </a:prstGeom>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463550" indent="-463550">
              <a:lnSpc>
                <a:spcPct val="100000"/>
              </a:lnSpc>
              <a:spcBef>
                <a:spcPts val="0"/>
              </a:spcBef>
              <a:spcAft>
                <a:spcPts val="1200"/>
              </a:spcAft>
              <a:buNone/>
            </a:pPr>
            <a:r>
              <a:rPr lang="en-US" b="1" dirty="0">
                <a:latin typeface="Constantia" panose="02030602050306030303" pitchFamily="18" charset="0"/>
              </a:rPr>
              <a:t>H5a</a:t>
            </a:r>
            <a:r>
              <a:rPr lang="en-US" dirty="0">
                <a:latin typeface="Constantia" panose="02030602050306030303" pitchFamily="18" charset="0"/>
              </a:rPr>
              <a:t>: </a:t>
            </a:r>
            <a:r>
              <a:rPr lang="en-US" i="1" dirty="0">
                <a:latin typeface="Constantia" panose="02030602050306030303" pitchFamily="18" charset="0"/>
              </a:rPr>
              <a:t>A firm type moderates the relationship between customer identification and CEBs, such that the effect of customer identification on CEBs is stronger for the service industry than for the product industry. </a:t>
            </a:r>
          </a:p>
          <a:p>
            <a:pPr marL="463550" indent="-463550">
              <a:lnSpc>
                <a:spcPct val="100000"/>
              </a:lnSpc>
              <a:spcBef>
                <a:spcPts val="0"/>
              </a:spcBef>
              <a:spcAft>
                <a:spcPts val="1200"/>
              </a:spcAft>
              <a:buNone/>
            </a:pPr>
            <a:r>
              <a:rPr lang="en-US" b="1" dirty="0">
                <a:latin typeface="Constantia" panose="02030602050306030303" pitchFamily="18" charset="0"/>
              </a:rPr>
              <a:t>H5b</a:t>
            </a:r>
            <a:r>
              <a:rPr lang="en-US" dirty="0">
                <a:latin typeface="Constantia" panose="02030602050306030303" pitchFamily="18" charset="0"/>
              </a:rPr>
              <a:t>: </a:t>
            </a:r>
            <a:r>
              <a:rPr lang="en-US" i="1" dirty="0">
                <a:latin typeface="Constantia" panose="02030602050306030303" pitchFamily="18" charset="0"/>
              </a:rPr>
              <a:t>A firm type moderates the relationship between brand love and CEBs, such that the effect of brand love on CEBs is stronger for the service industry than for the product industry. </a:t>
            </a:r>
            <a:r>
              <a:rPr lang="en-US" dirty="0">
                <a:latin typeface="Constantia" panose="02030602050306030303" pitchFamily="18" charset="0"/>
              </a:rPr>
              <a:t>  </a:t>
            </a:r>
          </a:p>
        </p:txBody>
      </p:sp>
      <p:grpSp>
        <p:nvGrpSpPr>
          <p:cNvPr id="5" name="Group 4"/>
          <p:cNvGrpSpPr/>
          <p:nvPr/>
        </p:nvGrpSpPr>
        <p:grpSpPr>
          <a:xfrm>
            <a:off x="7129276" y="200173"/>
            <a:ext cx="3404617" cy="1274584"/>
            <a:chOff x="1447799" y="2107098"/>
            <a:chExt cx="4234389" cy="1639403"/>
          </a:xfrm>
        </p:grpSpPr>
        <p:cxnSp>
          <p:nvCxnSpPr>
            <p:cNvPr id="6" name="Straight Arrow Connector 5"/>
            <p:cNvCxnSpPr>
              <a:stCxn id="14" idx="6"/>
              <a:endCxn id="15" idx="2"/>
            </p:cNvCxnSpPr>
            <p:nvPr/>
          </p:nvCxnSpPr>
          <p:spPr>
            <a:xfrm flipV="1">
              <a:off x="2211425" y="3402658"/>
              <a:ext cx="2480384" cy="27381"/>
            </a:xfrm>
            <a:prstGeom prst="straightConnector1">
              <a:avLst/>
            </a:prstGeom>
            <a:ln w="25400">
              <a:solidFill>
                <a:schemeClr val="bg1">
                  <a:lumMod val="75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a:stCxn id="14" idx="7"/>
              <a:endCxn id="16" idx="3"/>
            </p:cNvCxnSpPr>
            <p:nvPr/>
          </p:nvCxnSpPr>
          <p:spPr>
            <a:xfrm flipV="1">
              <a:off x="2099595" y="2692088"/>
              <a:ext cx="479920" cy="514179"/>
            </a:xfrm>
            <a:prstGeom prst="straightConnector1">
              <a:avLst/>
            </a:prstGeom>
            <a:ln w="25400">
              <a:solidFill>
                <a:schemeClr val="bg2">
                  <a:lumMod val="90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a:stCxn id="16" idx="5"/>
            </p:cNvCxnSpPr>
            <p:nvPr/>
          </p:nvCxnSpPr>
          <p:spPr>
            <a:xfrm>
              <a:off x="3076917" y="2692088"/>
              <a:ext cx="1614892" cy="581272"/>
            </a:xfrm>
            <a:prstGeom prst="straightConnector1">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a:endCxn id="17" idx="3"/>
            </p:cNvCxnSpPr>
            <p:nvPr/>
          </p:nvCxnSpPr>
          <p:spPr>
            <a:xfrm flipV="1">
              <a:off x="2211426" y="2700624"/>
              <a:ext cx="1467584" cy="572736"/>
            </a:xfrm>
            <a:prstGeom prst="straightConnector1">
              <a:avLst/>
            </a:prstGeom>
            <a:ln w="25400">
              <a:solidFill>
                <a:schemeClr val="bg2">
                  <a:lumMod val="90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a:stCxn id="17" idx="6"/>
              <a:endCxn id="15" idx="1"/>
            </p:cNvCxnSpPr>
            <p:nvPr/>
          </p:nvCxnSpPr>
          <p:spPr>
            <a:xfrm>
              <a:off x="4230440" y="2495114"/>
              <a:ext cx="606407" cy="715841"/>
            </a:xfrm>
            <a:prstGeom prst="straightConnector1">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stCxn id="16" idx="6"/>
              <a:endCxn id="17" idx="2"/>
            </p:cNvCxnSpPr>
            <p:nvPr/>
          </p:nvCxnSpPr>
          <p:spPr>
            <a:xfrm>
              <a:off x="3179932" y="2490113"/>
              <a:ext cx="404468" cy="5000"/>
            </a:xfrm>
            <a:prstGeom prst="straightConnector1">
              <a:avLst/>
            </a:prstGeom>
            <a:ln w="25400">
              <a:solidFill>
                <a:schemeClr val="bg2">
                  <a:lumMod val="90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stCxn id="18" idx="1"/>
            </p:cNvCxnSpPr>
            <p:nvPr/>
          </p:nvCxnSpPr>
          <p:spPr>
            <a:xfrm flipH="1">
              <a:off x="4230440" y="2330279"/>
              <a:ext cx="657728" cy="783297"/>
            </a:xfrm>
            <a:prstGeom prst="straightConnector1">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H="1">
              <a:off x="4570046" y="2553460"/>
              <a:ext cx="335865" cy="429264"/>
            </a:xfrm>
            <a:prstGeom prst="straightConnector1">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1447799" y="3113577"/>
              <a:ext cx="763627" cy="632924"/>
            </a:xfrm>
            <a:prstGeom prst="ellipse">
              <a:avLst/>
            </a:prstGeom>
            <a:noFill/>
            <a:ln w="190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b="1" dirty="0">
                  <a:solidFill>
                    <a:schemeClr val="bg1">
                      <a:lumMod val="65000"/>
                    </a:schemeClr>
                  </a:solidFill>
                  <a:effectLst>
                    <a:outerShdw blurRad="38100" dist="38100" dir="2700000" algn="tl">
                      <a:srgbClr val="000000">
                        <a:alpha val="43137"/>
                      </a:srgbClr>
                    </a:outerShdw>
                  </a:effectLst>
                </a:rPr>
                <a:t>CR</a:t>
              </a:r>
            </a:p>
          </p:txBody>
        </p:sp>
        <p:sp>
          <p:nvSpPr>
            <p:cNvPr id="15" name="Oval 14"/>
            <p:cNvSpPr/>
            <p:nvPr/>
          </p:nvSpPr>
          <p:spPr>
            <a:xfrm>
              <a:off x="4691809" y="3131549"/>
              <a:ext cx="990379" cy="542219"/>
            </a:xfrm>
            <a:prstGeom prst="ellipse">
              <a:avLst/>
            </a:prstGeom>
            <a:noFill/>
            <a:ln w="190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dirty="0">
                  <a:solidFill>
                    <a:schemeClr val="accent5">
                      <a:lumMod val="75000"/>
                    </a:schemeClr>
                  </a:solidFill>
                  <a:effectLst>
                    <a:outerShdw blurRad="38100" dist="38100" dir="2700000" algn="tl">
                      <a:srgbClr val="000000">
                        <a:alpha val="43137"/>
                      </a:srgbClr>
                    </a:outerShdw>
                  </a:effectLst>
                </a:rPr>
                <a:t>CEBs</a:t>
              </a:r>
            </a:p>
          </p:txBody>
        </p:sp>
        <p:sp>
          <p:nvSpPr>
            <p:cNvPr id="16" name="Oval 15"/>
            <p:cNvSpPr/>
            <p:nvPr/>
          </p:nvSpPr>
          <p:spPr>
            <a:xfrm>
              <a:off x="2476500" y="2204477"/>
              <a:ext cx="703432" cy="571272"/>
            </a:xfrm>
            <a:prstGeom prst="ellipse">
              <a:avLst/>
            </a:prstGeom>
            <a:noFill/>
            <a:ln w="190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b="1" dirty="0">
                  <a:solidFill>
                    <a:schemeClr val="accent6">
                      <a:lumMod val="75000"/>
                    </a:schemeClr>
                  </a:solidFill>
                  <a:effectLst>
                    <a:outerShdw blurRad="38100" dist="38100" dir="2700000" algn="tl">
                      <a:srgbClr val="000000">
                        <a:alpha val="43137"/>
                      </a:srgbClr>
                    </a:outerShdw>
                  </a:effectLst>
                </a:rPr>
                <a:t>CI</a:t>
              </a:r>
            </a:p>
          </p:txBody>
        </p:sp>
        <p:sp>
          <p:nvSpPr>
            <p:cNvPr id="17" name="Oval 16"/>
            <p:cNvSpPr/>
            <p:nvPr/>
          </p:nvSpPr>
          <p:spPr>
            <a:xfrm>
              <a:off x="3584400" y="2204477"/>
              <a:ext cx="646040" cy="581272"/>
            </a:xfrm>
            <a:prstGeom prst="ellipse">
              <a:avLst/>
            </a:prstGeom>
            <a:noFill/>
            <a:ln w="190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dirty="0">
                  <a:solidFill>
                    <a:schemeClr val="accent6">
                      <a:lumMod val="75000"/>
                    </a:schemeClr>
                  </a:solidFill>
                  <a:effectLst>
                    <a:outerShdw blurRad="38100" dist="38100" dir="2700000" algn="tl">
                      <a:srgbClr val="000000">
                        <a:alpha val="43137"/>
                      </a:srgbClr>
                    </a:outerShdw>
                  </a:effectLst>
                </a:rPr>
                <a:t>BL</a:t>
              </a:r>
            </a:p>
          </p:txBody>
        </p:sp>
        <p:sp>
          <p:nvSpPr>
            <p:cNvPr id="18" name="Rounded Rectangle 17"/>
            <p:cNvSpPr/>
            <p:nvPr/>
          </p:nvSpPr>
          <p:spPr>
            <a:xfrm>
              <a:off x="4888168" y="2107098"/>
              <a:ext cx="522871" cy="446362"/>
            </a:xfrm>
            <a:prstGeom prst="roundRect">
              <a:avLst/>
            </a:prstGeom>
            <a:noFill/>
            <a:ln w="190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b="1" dirty="0">
                  <a:solidFill>
                    <a:srgbClr val="7030A0"/>
                  </a:solidFill>
                </a:rPr>
                <a:t>FT</a:t>
              </a:r>
              <a:endParaRPr lang="en-US" sz="1400" b="1" dirty="0">
                <a:solidFill>
                  <a:srgbClr val="7030A0"/>
                </a:solidFill>
              </a:endParaRPr>
            </a:p>
          </p:txBody>
        </p:sp>
      </p:grpSp>
    </p:spTree>
    <p:extLst>
      <p:ext uri="{BB962C8B-B14F-4D97-AF65-F5344CB8AC3E}">
        <p14:creationId xmlns:p14="http://schemas.microsoft.com/office/powerpoint/2010/main" val="151618499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778</TotalTime>
  <Words>1668</Words>
  <Application>Microsoft Office PowerPoint</Application>
  <PresentationFormat>Widescreen</PresentationFormat>
  <Paragraphs>225</Paragraphs>
  <Slides>19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vt:lpstr>
      <vt:lpstr>Calibri</vt:lpstr>
      <vt:lpstr>Calibri Light</vt:lpstr>
      <vt:lpstr>Constantia</vt:lpstr>
      <vt:lpstr>Courier New</vt:lpstr>
      <vt:lpstr>Times New Roman</vt:lpstr>
      <vt:lpstr>Office Theme</vt:lpstr>
      <vt:lpstr>PowerPoint Presentation</vt:lpstr>
      <vt:lpstr>What are Customer Engagement Behaviors (CEBs)?</vt:lpstr>
      <vt:lpstr>Research Questions</vt:lpstr>
      <vt:lpstr>Stimulus-Organism-Response (S-O-R) Theory</vt:lpstr>
      <vt:lpstr>Hypothesis Development</vt:lpstr>
      <vt:lpstr>Hypothesis Development</vt:lpstr>
      <vt:lpstr>Hypothesis Development</vt:lpstr>
      <vt:lpstr>Hypothesis Development</vt:lpstr>
      <vt:lpstr>Hypothesis Development</vt:lpstr>
      <vt:lpstr>Research Method</vt:lpstr>
      <vt:lpstr>Data Analysis and Results</vt:lpstr>
      <vt:lpstr>Data Analysis and Results</vt:lpstr>
      <vt:lpstr>Post-hoc Analysis</vt:lpstr>
      <vt:lpstr>Implications</vt:lpstr>
      <vt:lpstr>Limitations and Future Research</vt:lpstr>
      <vt:lpstr>PowerPoint Presentation</vt:lpstr>
      <vt:lpstr>PowerPoint Presentation</vt:lpstr>
      <vt:lpstr>PowerPoint Presentation</vt:lpstr>
      <vt:lpstr>PowerPoint Presentation</vt:lpstr>
    </vt:vector>
  </TitlesOfParts>
  <Company>Colorado State University-Pueblo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Choi, Laee</dc:creator>
  <cp:lastModifiedBy>Laee</cp:lastModifiedBy>
  <cp:revision>126</cp:revision>
  <dcterms:created xsi:type="dcterms:W3CDTF">2019-05-08T19:45:21Z</dcterms:created>
  <dcterms:modified xsi:type="dcterms:W3CDTF">2019-05-18T05:46:44Z</dcterms:modified>
</cp:coreProperties>
</file>